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oboto"/>
      <p:regular r:id="rId76"/>
      <p:bold r:id="rId77"/>
      <p:italic r:id="rId78"/>
      <p:boldItalic r:id="rId79"/>
    </p:embeddedFont>
    <p:embeddedFont>
      <p:font typeface="Roboto Light"/>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778E0B-A4A2-4C0C-BFBC-B002DCE654F5}">
  <a:tblStyle styleId="{05778E0B-A4A2-4C0C-BFBC-B002DCE654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RobotoLight-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bold.fntdata"/><Relationship Id="rId32" Type="http://schemas.openxmlformats.org/officeDocument/2006/relationships/slide" Target="slides/slide27.xml"/><Relationship Id="rId76" Type="http://schemas.openxmlformats.org/officeDocument/2006/relationships/font" Target="fonts/Roboto-regular.fntdata"/><Relationship Id="rId35" Type="http://schemas.openxmlformats.org/officeDocument/2006/relationships/slide" Target="slides/slide30.xml"/><Relationship Id="rId79" Type="http://schemas.openxmlformats.org/officeDocument/2006/relationships/font" Target="fonts/Roboto-boldItalic.fntdata"/><Relationship Id="rId34" Type="http://schemas.openxmlformats.org/officeDocument/2006/relationships/slide" Target="slides/slide29.xml"/><Relationship Id="rId78" Type="http://schemas.openxmlformats.org/officeDocument/2006/relationships/font" Target="fonts/Robo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2b621ac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2b621ac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5c85b0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5c85b0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variables for me, I always thought of JS as similar to Python. This is not entirely true. It’s not true at all in fact, but one nice similarity is no types! Did I say nice? If you don’t agree come talk to us, you can use typescript! The reason why they are worlds different from python is 1) they have to be declared. You can’t just say x = 1 and roll with it. 2) And this is specific to the newer JS versions like es6 is scopes! Here we have global variable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2c5e2f2a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2c5e2f2a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local scope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2c5e2f2a8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2c5e2f2a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consts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ffddc019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fddc019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2c5e2f2a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2c5e2f2a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Soooo, you probs saw this meme on meme groups, and as a JS fan I hate it tbh cuz JS is not the problem. JS is like a lotus flower. It needs special care to bloom, but it’s beautiful!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2c5e2f2a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2c5e2f2a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with equality, you should always use === and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Double equality produces truish and falsish results, so it could be surprising like the meme in the previous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2c5e2f2a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2c5e2f2a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loops!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c5e2f2a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2c5e2f2a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loops!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2c5e2f2a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2c5e2f2a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 functions are like you know normal functions for now. Later we will talk more about them, but one thing to keep in mind is that they are objects in JS, and that have interesting implications. You know the this problem?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2c5e2f2a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2c5e2f2a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fat arrow to avoid it! It’s v useful especially in 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2d4cc84663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4cc84663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slack as the place where you ask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ffddc019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ffddc019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ways of passing and receiving variables are useful to save time and could also be a way to make sure things are passed as expected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ffddc019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ffddc019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 are quite common to be used in JS as collections of variables. They could have all kinds of variables as properties including functions. As a result, there are a few shorthands to make using them smoother.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Computed properties</a:t>
            </a:r>
            <a:endParaRPr/>
          </a:p>
          <a:p>
            <a:pPr indent="0" lvl="0" marL="0" rtl="0" algn="l">
              <a:spcBef>
                <a:spcPts val="0"/>
              </a:spcBef>
              <a:spcAft>
                <a:spcPts val="0"/>
              </a:spcAft>
              <a:buNone/>
            </a:pPr>
            <a:r>
              <a:rPr lang="en"/>
              <a:t>2- Same key and value variables</a:t>
            </a:r>
            <a:endParaRPr/>
          </a:p>
          <a:p>
            <a:pPr indent="0" lvl="0" marL="0" rtl="0" algn="l">
              <a:spcBef>
                <a:spcPts val="0"/>
              </a:spcBef>
              <a:spcAft>
                <a:spcPts val="0"/>
              </a:spcAft>
              <a:buNone/>
            </a:pPr>
            <a:r>
              <a:rPr lang="en"/>
              <a:t>3- Methods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1861c43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1861c43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Questions?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ffddc019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ffddc019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JSX</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d4cc8466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4cc8466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before we dive too deep into this, let’s put some cross-platform UI design solutions into perspective.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d4cc8466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4cc8466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we have iOS.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2d4cc8466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4cc8466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Xcode we get a “drag and drop” interface.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d4cc8466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4cc8466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Autolayout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also a way to code things directly...</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2d4cc8466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4cc8466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in fact, this is what Apple does internally. They build their stuff via code.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Beginners still prefer auto layout.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2d4cc8466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4cc8466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there’s Android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2d4cc84663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4cc84663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website as a one stop info guide.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d4cc8466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4cc8466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Android also has a drag and drop interface.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supports building layouts via 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addition to this, however,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2d4cc8466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4cc8466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addition to this, however, Android cleanly integrates with XML.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Advanced </a:t>
            </a:r>
            <a:r>
              <a:rPr lang="en">
                <a:solidFill>
                  <a:schemeClr val="dk1"/>
                </a:solidFill>
              </a:rPr>
              <a:t>Android</a:t>
            </a:r>
            <a:r>
              <a:rPr lang="en">
                <a:solidFill>
                  <a:schemeClr val="dk1"/>
                </a:solidFill>
              </a:rPr>
              <a:t> developers tend to build UI using XML directly because this drag and drop interface is really bad..</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2d4cc8466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4cc8466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Finally, we have react native</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d4cc8466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d4cc8466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Answer is...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2d4cc8466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d4cc8466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context let’s go through some history...</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2d4cc8466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4cc8466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Notice that we’re calling raw Javascript code to achieve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don’t know what a View is, it’s basically</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2d4cc8466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4cc8466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you don’t know what a View is, it’s basically a canvas.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need to set a view down before adding components to your app, just like you need to set a canvas down before painting.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later lecture will elaborate on this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exactly do we add something to our view?</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2d4cc8466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4cc8466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process of nesting components looked like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basically translates...</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2d4cc8466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d4cc8466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basically translates into a canvas with text.</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We don’t create layouts like this anymore. Why? Because of JSX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Cue JSX..</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2d4cc8466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4cc8466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2d4cc846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4cc846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Talked a lot about the course and introduced RN. Why we believe in it. How it came to be.</a:t>
            </a:r>
            <a:br>
              <a:rPr lang="en"/>
            </a:br>
            <a:br>
              <a:rPr lang="en"/>
            </a:br>
            <a:r>
              <a:rPr lang="en"/>
              <a:t>Don’t want to spend time doing setup here because your experience will be different.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d4cc8466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4cc8466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JSX takes this nasty code...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2d4cc8466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4cc8466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turns it into this.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d4cc8466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4cc8466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2d4cc8466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4cc8466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see a Text component inside of a View, you will get Text inside of a view</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2d4cc8466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d4cc8466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see a Text component inside of a View, you will get Text inside of a view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2d4cc8466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d4cc8466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2d4cc84663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4cc8466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 updates JSX View API to render an element as needed in later versions.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2d4cc84663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d4cc84663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means that you get a pretty clean end result.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with everyone designing layouts exactly like you do, you bet there’s a lot of available support out there.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also don’t really need a drag and drop interface builder when your app hot reloads anyways.</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2d4cc8466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d4cc8466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IDEs that offer some kind of interface building functionality, though limited. </a:t>
            </a:r>
            <a:br>
              <a:rPr lang="en">
                <a:solidFill>
                  <a:schemeClr val="dk1"/>
                </a:solidFill>
              </a:rPr>
            </a:br>
            <a:br>
              <a:rPr lang="en">
                <a:solidFill>
                  <a:schemeClr val="dk1"/>
                </a:solidFill>
              </a:rPr>
            </a:br>
            <a:r>
              <a:rPr lang="en">
                <a:solidFill>
                  <a:schemeClr val="dk1"/>
                </a:solidFill>
              </a:rPr>
              <a:t>In this class we will only be using JSX to create our layouts. It’ll become second nature quickly.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2d4cc8466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d4cc8466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Building a layout with JSX once and having it work on both iOS and Android is priceless.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Imagine all of the time you saved.</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35c85b0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35c85b0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filled based on answers people leave on our first lecture check-in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check-in includes their infor such as name, year, major, minor, why they’re taking the class, things they wanna 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Camera for OCR</a:t>
            </a:r>
            <a:endParaRPr/>
          </a:p>
          <a:p>
            <a:pPr indent="0" lvl="0" marL="0" rtl="0" algn="l">
              <a:spcBef>
                <a:spcPts val="0"/>
              </a:spcBef>
              <a:spcAft>
                <a:spcPts val="0"/>
              </a:spcAft>
              <a:buNone/>
            </a:pPr>
            <a:r>
              <a:rPr lang="en"/>
              <a:t>Personal projects</a:t>
            </a:r>
            <a:endParaRPr/>
          </a:p>
          <a:p>
            <a:pPr indent="0" lvl="0" marL="0" rtl="0" algn="l">
              <a:spcBef>
                <a:spcPts val="0"/>
              </a:spcBef>
              <a:spcAft>
                <a:spcPts val="0"/>
              </a:spcAft>
              <a:buNone/>
            </a:pPr>
            <a:r>
              <a:rPr lang="en"/>
              <a:t>Firebase, comm</a:t>
            </a:r>
            <a:endParaRPr/>
          </a:p>
          <a:p>
            <a:pPr indent="0" lvl="0" marL="0" rtl="0" algn="l">
              <a:spcBef>
                <a:spcPts val="0"/>
              </a:spcBef>
              <a:spcAft>
                <a:spcPts val="0"/>
              </a:spcAft>
              <a:buNone/>
            </a:pPr>
            <a:r>
              <a:rPr lang="en"/>
              <a:t>Location</a:t>
            </a:r>
            <a:endParaRPr/>
          </a:p>
          <a:p>
            <a:pPr indent="0" lvl="0" marL="0" rtl="0" algn="l">
              <a:spcBef>
                <a:spcPts val="0"/>
              </a:spcBef>
              <a:spcAft>
                <a:spcPts val="0"/>
              </a:spcAft>
              <a:buNone/>
            </a:pPr>
            <a:r>
              <a:rPr lang="en"/>
              <a:t>147</a:t>
            </a:r>
            <a:endParaRPr/>
          </a:p>
          <a:p>
            <a:pPr indent="0" lvl="0" marL="0" rtl="0" algn="l">
              <a:spcBef>
                <a:spcPts val="0"/>
              </a:spcBef>
              <a:spcAft>
                <a:spcPts val="0"/>
              </a:spcAft>
              <a:buNone/>
            </a:pPr>
            <a:r>
              <a:rPr lang="en"/>
              <a:t>Android -&gt; ios</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ffddc019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ffddc019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JSX</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ffddc019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ffddc019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a:t>
            </a:r>
            <a:r>
              <a:rPr lang="en">
                <a:solidFill>
                  <a:schemeClr val="dk1"/>
                </a:solidFill>
              </a:rPr>
              <a:t> we’ll be talking about why react native projects look the way that they do.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2d4cc8466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d4cc8466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d4cc84663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4cc84663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just rendering JSX markup. What renders depends on what is returned.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2d4cc84663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4cc84663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nested view can just be returned directly.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2d4cc8466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d4cc8466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long as ourNestedView is defined within scope.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2d4cc84663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4cc84663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what exactly is going on here?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2d4cc84663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4cc84663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change. Save file. Application is reloaded instantly.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2d4cc84663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4cc84663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now, an important detail is that React Native also re-renders a component whenever its state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might’ve noticed that this reloading occurs almost instantaneously. This is...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7580b09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47580b09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because of the fact that React Native uses a virtual DOM. </a:t>
            </a:r>
            <a:br>
              <a:rPr lang="en"/>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ffddc019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ffddc019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we’ll be talking about why react native projects look the way that they do.</a:t>
            </a:r>
            <a:br>
              <a:rPr lang="en">
                <a:solidFill>
                  <a:schemeClr val="dk1"/>
                </a:solidFill>
              </a:rPr>
            </a:br>
            <a:br>
              <a:rPr lang="en">
                <a:solidFill>
                  <a:schemeClr val="dk1"/>
                </a:solidFill>
              </a:rPr>
            </a:br>
            <a:r>
              <a:rPr lang="en">
                <a:solidFill>
                  <a:schemeClr val="dk1"/>
                </a:solidFill>
              </a:rPr>
              <a:t>We will be giving an overview of JavaScript. This JS might be a little different than what you are used to. We will be discussing how.</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7580b09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7580b09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browser, the virtual DOM can look something like this. It’s a representation of what is rendered and where.</a:t>
            </a:r>
            <a:br>
              <a:rPr lang="en"/>
            </a:b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7580b09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7580b09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where does the virtual DOM fall into place in this picture? You might be thinking that re-rendering an entire nested View component every time you make a change is really expensive and slow. </a:t>
            </a:r>
            <a:br>
              <a:rPr lang="en"/>
            </a:br>
            <a:br>
              <a:rPr lang="en"/>
            </a:br>
            <a:r>
              <a:rPr lang="en"/>
              <a:t>What if you have 100 text components?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7580b09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7580b09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virtual DOM computes the difference in the DOM after a state change and only re-renders the affected nodes.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Change text here</a:t>
            </a:r>
            <a:endParaRPr/>
          </a:p>
          <a:p>
            <a:pPr indent="-298450" lvl="0" marL="457200" rtl="0" algn="l">
              <a:spcBef>
                <a:spcPts val="0"/>
              </a:spcBef>
              <a:spcAft>
                <a:spcPts val="0"/>
              </a:spcAft>
              <a:buSzPts val="1100"/>
              <a:buAutoNum type="arabicParenR"/>
            </a:pPr>
            <a:r>
              <a:rPr lang="en"/>
              <a:t>Affects related node</a:t>
            </a:r>
            <a:endParaRPr/>
          </a:p>
          <a:p>
            <a:pPr indent="-298450" lvl="0" marL="457200" rtl="0" algn="l">
              <a:spcBef>
                <a:spcPts val="0"/>
              </a:spcBef>
              <a:spcAft>
                <a:spcPts val="0"/>
              </a:spcAft>
              <a:buSzPts val="1100"/>
              <a:buAutoNum type="arabicParenR"/>
            </a:pPr>
            <a:r>
              <a:rPr lang="en"/>
              <a:t>V DOM reports change</a:t>
            </a:r>
            <a:endParaRPr/>
          </a:p>
          <a:p>
            <a:pPr indent="-298450" lvl="0" marL="457200" rtl="0" algn="l">
              <a:spcBef>
                <a:spcPts val="0"/>
              </a:spcBef>
              <a:spcAft>
                <a:spcPts val="0"/>
              </a:spcAft>
              <a:buSzPts val="1100"/>
              <a:buAutoNum type="arabicParenR"/>
            </a:pPr>
            <a:r>
              <a:rPr lang="en"/>
              <a:t>RN reloads only affected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7580b09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7580b093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this rendering step happen?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Answer is why it’s called React “Native”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47580b09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47580b09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Technically any other platform is supported as long as somebody writes that translation bridge.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35c85b62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35c85b62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the bridge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tell RN to render a view…</a:t>
            </a:r>
            <a:br>
              <a:rPr lang="en"/>
            </a:br>
            <a:br>
              <a:rPr lang="en"/>
            </a:br>
            <a:r>
              <a:rPr lang="en"/>
              <a:t>These platforms will never know what this JSX is. Instead, they will directly render their native components.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start to see the value of writing code once and having it work on both platforms automatically. Possibilities are endless.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7580b09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7580b09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 of a project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618b6b7f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618b6b7f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elaborate on this a lot more, but for now… have this cheat sheet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2d4cc8466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d4cc8466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elaborate on this a lot more, but for now… have this cheat sheet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1861c43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1861c43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35c85b0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35c85b0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be talking about why react native projects look the way that they do.</a:t>
            </a:r>
            <a:br>
              <a:rPr lang="en"/>
            </a:br>
            <a:br>
              <a:rPr lang="en"/>
            </a:br>
            <a:r>
              <a:rPr lang="en"/>
              <a:t>We will be giving an overview of JavaScript. This JS might be a little different than what you are used to. We will be discussing how.</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ffddc019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ffddc019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ffddc01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ffddc01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begin by talking about the basics. This will be your transition from CS 106A/B to JS. We might be moving too fast in this lecture, so if you think so, please shout it out, and we’ll make sure to adjust our pace. For some of you, you might be familiar with JS, but used it in the context of HTML with mainly DOM changes. This will probs be very different from the use of JS you’re used to in that case. If you have used JS and ES6, you might find this a bit boring, but we ask you pay attention to make sure you know all what’s going on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2c5e2f2a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2c5e2f2a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keep up with what we are presenting, we encourage you to go to this website. It’s just a compiler website for JS that we’ll be using today given that you probs still don’t have your RN environment set up. Also, the focus for now is JS in general to help with RN so keeping it simple is better.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s-47.stanford.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inyurl.com/cs47slack2019" TargetMode="External"/><Relationship Id="rId4" Type="http://schemas.openxmlformats.org/officeDocument/2006/relationships/image" Target="../media/image4.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s47.stanford.edu"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4.png"/><Relationship Id="rId10" Type="http://schemas.openxmlformats.org/officeDocument/2006/relationships/image" Target="../media/image9.png"/><Relationship Id="rId9"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25.png"/><Relationship Id="rId8"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21.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github.com/vhpoet/react-native-styling-cheat-shee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cs-47.stanford.edu"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s6consol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602650" y="1702675"/>
            <a:ext cx="7254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CS47: Cross-Platform Mobile Development</a:t>
            </a:r>
            <a:endParaRPr sz="2400">
              <a:latin typeface="Roboto"/>
              <a:ea typeface="Roboto"/>
              <a:cs typeface="Roboto"/>
              <a:sym typeface="Roboto"/>
            </a:endParaRPr>
          </a:p>
        </p:txBody>
      </p:sp>
      <p:sp>
        <p:nvSpPr>
          <p:cNvPr id="55" name="Google Shape;55;p13"/>
          <p:cNvSpPr txBox="1"/>
          <p:nvPr/>
        </p:nvSpPr>
        <p:spPr>
          <a:xfrm>
            <a:off x="636549" y="2119025"/>
            <a:ext cx="63402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Roboto"/>
                <a:ea typeface="Roboto"/>
                <a:cs typeface="Roboto"/>
                <a:sym typeface="Roboto"/>
              </a:rPr>
              <a:t>Lecture 1B: Introduction to Javascript (ES6)</a:t>
            </a:r>
            <a:endParaRPr sz="1800">
              <a:solidFill>
                <a:srgbClr val="666666"/>
              </a:solidFill>
              <a:latin typeface="Roboto"/>
              <a:ea typeface="Roboto"/>
              <a:cs typeface="Roboto"/>
              <a:sym typeface="Roboto"/>
            </a:endParaRPr>
          </a:p>
        </p:txBody>
      </p:sp>
      <p:sp>
        <p:nvSpPr>
          <p:cNvPr id="56" name="Google Shape;56;p13"/>
          <p:cNvSpPr txBox="1"/>
          <p:nvPr/>
        </p:nvSpPr>
        <p:spPr>
          <a:xfrm>
            <a:off x="5515050" y="3444825"/>
            <a:ext cx="3337800" cy="11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James Landay</a:t>
            </a:r>
            <a:endParaRPr>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Abdallah AbuHashem</a:t>
            </a:r>
            <a:endParaRPr>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Tiffany Manuel</a:t>
            </a:r>
            <a:endParaRPr>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Cisco Vlahakis</a:t>
            </a:r>
            <a:endParaRPr>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Vy Mai</a:t>
            </a:r>
            <a:endParaRPr>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rgbClr val="666666"/>
                </a:solidFill>
                <a:latin typeface="Roboto"/>
                <a:ea typeface="Roboto"/>
                <a:cs typeface="Roboto"/>
                <a:sym typeface="Roboto"/>
              </a:rPr>
              <a:t>Fall 2019</a:t>
            </a:r>
            <a:endParaRPr>
              <a:solidFill>
                <a:schemeClr val="dk1"/>
              </a:solidFill>
              <a:latin typeface="Roboto"/>
              <a:ea typeface="Roboto"/>
              <a:cs typeface="Roboto"/>
              <a:sym typeface="Roboto"/>
            </a:endParaRPr>
          </a:p>
        </p:txBody>
      </p:sp>
      <p:sp>
        <p:nvSpPr>
          <p:cNvPr id="57" name="Google Shape;57;p13"/>
          <p:cNvSpPr txBox="1"/>
          <p:nvPr/>
        </p:nvSpPr>
        <p:spPr>
          <a:xfrm>
            <a:off x="602650" y="4185525"/>
            <a:ext cx="2463600" cy="3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3"/>
              </a:rPr>
              <a:t>https://cs-47.stanford.edu</a:t>
            </a:r>
            <a:endParaRPr sz="1000">
              <a:latin typeface="Roboto"/>
              <a:ea typeface="Roboto"/>
              <a:cs typeface="Roboto"/>
              <a:sym typeface="Roboto"/>
            </a:endParaRPr>
          </a:p>
        </p:txBody>
      </p:sp>
      <p:sp>
        <p:nvSpPr>
          <p:cNvPr id="58" name="Google Shape;58;p13"/>
          <p:cNvSpPr txBox="1"/>
          <p:nvPr/>
        </p:nvSpPr>
        <p:spPr>
          <a:xfrm>
            <a:off x="938750" y="4540025"/>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cs47-fall19.slack.com</a:t>
            </a:r>
            <a:endParaRPr sz="1000">
              <a:solidFill>
                <a:srgbClr val="666666"/>
              </a:solidFill>
              <a:latin typeface="Roboto"/>
              <a:ea typeface="Roboto"/>
              <a:cs typeface="Roboto"/>
              <a:sym typeface="Roboto"/>
            </a:endParaRPr>
          </a:p>
        </p:txBody>
      </p:sp>
      <p:pic>
        <p:nvPicPr>
          <p:cNvPr id="59" name="Google Shape;59;p13"/>
          <p:cNvPicPr preferRelativeResize="0"/>
          <p:nvPr/>
        </p:nvPicPr>
        <p:blipFill>
          <a:blip r:embed="rId4">
            <a:alphaModFix/>
          </a:blip>
          <a:stretch>
            <a:fillRect/>
          </a:stretch>
        </p:blipFill>
        <p:spPr>
          <a:xfrm>
            <a:off x="697950" y="4511025"/>
            <a:ext cx="284100" cy="28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Variables</a:t>
            </a:r>
            <a:endParaRPr sz="2400">
              <a:latin typeface="Roboto"/>
              <a:ea typeface="Roboto"/>
              <a:cs typeface="Roboto"/>
              <a:sym typeface="Roboto"/>
            </a:endParaRPr>
          </a:p>
        </p:txBody>
      </p:sp>
      <p:sp>
        <p:nvSpPr>
          <p:cNvPr id="123" name="Google Shape;123;p22"/>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ES6, variables: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Don’t have types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But must be declared before using them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Global variables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sz="1200">
                <a:highlight>
                  <a:srgbClr val="EFEFEF"/>
                </a:highlight>
                <a:latin typeface="Consolas"/>
                <a:ea typeface="Consolas"/>
                <a:cs typeface="Consolas"/>
                <a:sym typeface="Consolas"/>
              </a:rPr>
              <a:t>var x = 1;</a:t>
            </a:r>
            <a:endParaRPr sz="1200">
              <a:highlight>
                <a:srgbClr val="EFEFE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if (x === 1) {</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  var x = 2;</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  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  // expected output: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200">
                <a:highlight>
                  <a:srgbClr val="EFEFEF"/>
                </a:highlight>
                <a:latin typeface="Consolas"/>
                <a:ea typeface="Consolas"/>
                <a:cs typeface="Consolas"/>
                <a:sym typeface="Consolas"/>
              </a:rPr>
              <a:t>// expected output: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t/>
            </a:r>
            <a:endParaRPr sz="1200">
              <a:highlight>
                <a:srgbClr val="EFEFEF"/>
              </a:highlight>
              <a:latin typeface="Consolas"/>
              <a:ea typeface="Consolas"/>
              <a:cs typeface="Consolas"/>
              <a:sym typeface="Consolas"/>
            </a:endParaRPr>
          </a:p>
        </p:txBody>
      </p:sp>
      <p:pic>
        <p:nvPicPr>
          <p:cNvPr id="124" name="Google Shape;124;p22"/>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Variables</a:t>
            </a:r>
            <a:endParaRPr sz="2400">
              <a:latin typeface="Roboto"/>
              <a:ea typeface="Roboto"/>
              <a:cs typeface="Roboto"/>
              <a:sym typeface="Roboto"/>
            </a:endParaRPr>
          </a:p>
        </p:txBody>
      </p:sp>
      <p:sp>
        <p:nvSpPr>
          <p:cNvPr id="130" name="Google Shape;130;p23"/>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In ES6, variables: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Don’t have types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But must be declared before using them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Local variables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sz="1200">
                <a:highlight>
                  <a:srgbClr val="EFEFEF"/>
                </a:highlight>
                <a:latin typeface="Consolas"/>
                <a:ea typeface="Consolas"/>
                <a:cs typeface="Consolas"/>
                <a:sym typeface="Consolas"/>
              </a:rPr>
              <a:t>let</a:t>
            </a:r>
            <a:r>
              <a:rPr lang="en" sz="1200">
                <a:highlight>
                  <a:srgbClr val="EFEFEF"/>
                </a:highlight>
                <a:latin typeface="Consolas"/>
                <a:ea typeface="Consolas"/>
                <a:cs typeface="Consolas"/>
                <a:sym typeface="Consolas"/>
              </a:rPr>
              <a:t> x = 1;</a:t>
            </a:r>
            <a:endParaRPr sz="1200">
              <a:highlight>
                <a:srgbClr val="EFEFEF"/>
              </a:highlight>
              <a:latin typeface="Consolas"/>
              <a:ea typeface="Consolas"/>
              <a:cs typeface="Consolas"/>
              <a:sym typeface="Consolas"/>
            </a:endParaRPr>
          </a:p>
          <a:p>
            <a:pPr indent="0" lvl="0" marL="0" rtl="0" algn="l">
              <a:spcBef>
                <a:spcPts val="0"/>
              </a:spcBef>
              <a:spcAft>
                <a:spcPts val="0"/>
              </a:spcAft>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if (x === 1)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let x =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 expected output: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expected output: 1</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t/>
            </a:r>
            <a:endParaRPr sz="1200">
              <a:highlight>
                <a:srgbClr val="EFEFEF"/>
              </a:highlight>
              <a:latin typeface="Consolas"/>
              <a:ea typeface="Consolas"/>
              <a:cs typeface="Consolas"/>
              <a:sym typeface="Consolas"/>
            </a:endParaRPr>
          </a:p>
        </p:txBody>
      </p:sp>
      <p:pic>
        <p:nvPicPr>
          <p:cNvPr id="131" name="Google Shape;131;p23"/>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Variables</a:t>
            </a:r>
            <a:endParaRPr sz="2400">
              <a:latin typeface="Roboto"/>
              <a:ea typeface="Roboto"/>
              <a:cs typeface="Roboto"/>
              <a:sym typeface="Roboto"/>
            </a:endParaRPr>
          </a:p>
        </p:txBody>
      </p:sp>
      <p:sp>
        <p:nvSpPr>
          <p:cNvPr id="137" name="Google Shape;137;p24"/>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In ES6, variables: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Don’t have types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But must be declared before using them</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Const variables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sz="1200">
                <a:highlight>
                  <a:srgbClr val="EFEFEF"/>
                </a:highlight>
                <a:latin typeface="Consolas"/>
                <a:ea typeface="Consolas"/>
                <a:cs typeface="Consolas"/>
                <a:sym typeface="Consolas"/>
              </a:rPr>
              <a:t>const</a:t>
            </a:r>
            <a:r>
              <a:rPr lang="en" sz="1200">
                <a:highlight>
                  <a:srgbClr val="EFEFEF"/>
                </a:highlight>
                <a:latin typeface="Consolas"/>
                <a:ea typeface="Consolas"/>
                <a:cs typeface="Consolas"/>
                <a:sym typeface="Consolas"/>
              </a:rPr>
              <a:t> x = 1;</a:t>
            </a:r>
            <a:endParaRPr sz="1200">
              <a:highlight>
                <a:srgbClr val="EFEFEF"/>
              </a:highlight>
              <a:latin typeface="Consolas"/>
              <a:ea typeface="Consolas"/>
              <a:cs typeface="Consolas"/>
              <a:sym typeface="Consolas"/>
            </a:endParaRPr>
          </a:p>
          <a:p>
            <a:pPr indent="0" lvl="0" marL="0" rtl="0" algn="l">
              <a:spcBef>
                <a:spcPts val="0"/>
              </a:spcBef>
              <a:spcAft>
                <a:spcPts val="0"/>
              </a:spcAft>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if (x === 1)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x =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solidFill>
                  <a:srgbClr val="FF0000"/>
                </a:solidFill>
                <a:highlight>
                  <a:srgbClr val="EFEFEF"/>
                </a:highlight>
                <a:latin typeface="Consolas"/>
                <a:ea typeface="Consolas"/>
                <a:cs typeface="Consolas"/>
                <a:sym typeface="Consolas"/>
              </a:rPr>
              <a:t>  //Error</a:t>
            </a:r>
            <a:endParaRPr sz="1200">
              <a:solidFill>
                <a:srgbClr val="FF0000"/>
              </a:solidFill>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 expected output: 2</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console.log(x);</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rPr lang="en" sz="1200">
                <a:highlight>
                  <a:srgbClr val="EFEFEF"/>
                </a:highlight>
                <a:latin typeface="Consolas"/>
                <a:ea typeface="Consolas"/>
                <a:cs typeface="Consolas"/>
                <a:sym typeface="Consolas"/>
              </a:rPr>
              <a:t>// expected output: 1</a:t>
            </a:r>
            <a:endParaRPr sz="1200">
              <a:highlight>
                <a:srgbClr val="EFEFEF"/>
              </a:highlight>
              <a:latin typeface="Consolas"/>
              <a:ea typeface="Consolas"/>
              <a:cs typeface="Consolas"/>
              <a:sym typeface="Consolas"/>
            </a:endParaRPr>
          </a:p>
          <a:p>
            <a:pPr indent="0" lvl="0" marL="457200" rtl="0" algn="l">
              <a:spcBef>
                <a:spcPts val="0"/>
              </a:spcBef>
              <a:spcAft>
                <a:spcPts val="0"/>
              </a:spcAft>
              <a:buNone/>
            </a:pPr>
            <a:r>
              <a:t/>
            </a:r>
            <a:endParaRPr sz="1200">
              <a:highlight>
                <a:srgbClr val="EFEFEF"/>
              </a:highlight>
              <a:latin typeface="Consolas"/>
              <a:ea typeface="Consolas"/>
              <a:cs typeface="Consolas"/>
              <a:sym typeface="Consolas"/>
            </a:endParaRPr>
          </a:p>
        </p:txBody>
      </p:sp>
      <p:pic>
        <p:nvPicPr>
          <p:cNvPr id="138" name="Google Shape;138;p24"/>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Variables</a:t>
            </a:r>
            <a:endParaRPr sz="2400">
              <a:latin typeface="Roboto"/>
              <a:ea typeface="Roboto"/>
              <a:cs typeface="Roboto"/>
              <a:sym typeface="Roboto"/>
            </a:endParaRPr>
          </a:p>
        </p:txBody>
      </p:sp>
      <p:pic>
        <p:nvPicPr>
          <p:cNvPr id="144" name="Google Shape;144;p25"/>
          <p:cNvPicPr preferRelativeResize="0"/>
          <p:nvPr/>
        </p:nvPicPr>
        <p:blipFill>
          <a:blip r:embed="rId3">
            <a:alphaModFix/>
          </a:blip>
          <a:stretch>
            <a:fillRect/>
          </a:stretch>
        </p:blipFill>
        <p:spPr>
          <a:xfrm>
            <a:off x="7210950" y="3288375"/>
            <a:ext cx="1463025" cy="1463025"/>
          </a:xfrm>
          <a:prstGeom prst="rect">
            <a:avLst/>
          </a:prstGeom>
          <a:noFill/>
          <a:ln>
            <a:noFill/>
          </a:ln>
        </p:spPr>
      </p:pic>
      <p:graphicFrame>
        <p:nvGraphicFramePr>
          <p:cNvPr id="145" name="Google Shape;145;p25"/>
          <p:cNvGraphicFramePr/>
          <p:nvPr/>
        </p:nvGraphicFramePr>
        <p:xfrm>
          <a:off x="952500" y="1392575"/>
          <a:ext cx="3000000" cy="3000000"/>
        </p:xfrm>
        <a:graphic>
          <a:graphicData uri="http://schemas.openxmlformats.org/drawingml/2006/table">
            <a:tbl>
              <a:tblPr>
                <a:noFill/>
                <a:tableStyleId>{05778E0B-A4A2-4C0C-BFBC-B002DCE654F5}</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Global Variables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Local Variables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Constant Variables</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Use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The scope here is the function in which it’s declared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The scope here is the block in which it is declared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The scope here is the block, but it cannot be changed in value</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Syntax</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highlight>
                            <a:srgbClr val="EFEFEF"/>
                          </a:highlight>
                          <a:latin typeface="Consolas"/>
                          <a:ea typeface="Consolas"/>
                          <a:cs typeface="Consolas"/>
                          <a:sym typeface="Consolas"/>
                        </a:rPr>
                        <a:t>var x = 10;</a:t>
                      </a:r>
                      <a:endParaRPr>
                        <a:highlight>
                          <a:srgbClr val="EFEFEF"/>
                        </a:highlight>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a:highlight>
                            <a:srgbClr val="EFEFEF"/>
                          </a:highlight>
                          <a:latin typeface="Consolas"/>
                          <a:ea typeface="Consolas"/>
                          <a:cs typeface="Consolas"/>
                          <a:sym typeface="Consolas"/>
                        </a:rPr>
                        <a:t>let x = 10;</a:t>
                      </a:r>
                      <a:endParaRPr>
                        <a:highlight>
                          <a:srgbClr val="EFEFEF"/>
                        </a:highlight>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a:highlight>
                            <a:srgbClr val="EFEFEF"/>
                          </a:highlight>
                          <a:latin typeface="Consolas"/>
                          <a:ea typeface="Consolas"/>
                          <a:cs typeface="Consolas"/>
                          <a:sym typeface="Consolas"/>
                        </a:rPr>
                        <a:t>const x = 10;</a:t>
                      </a:r>
                      <a:endParaRPr>
                        <a:highlight>
                          <a:srgbClr val="EFEFEF"/>
                        </a:highlight>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If statements</a:t>
            </a:r>
            <a:endParaRPr sz="2400">
              <a:latin typeface="Roboto"/>
              <a:ea typeface="Roboto"/>
              <a:cs typeface="Roboto"/>
              <a:sym typeface="Roboto"/>
            </a:endParaRPr>
          </a:p>
        </p:txBody>
      </p:sp>
      <p:pic>
        <p:nvPicPr>
          <p:cNvPr id="151" name="Google Shape;151;p26"/>
          <p:cNvPicPr preferRelativeResize="0"/>
          <p:nvPr/>
        </p:nvPicPr>
        <p:blipFill>
          <a:blip r:embed="rId3">
            <a:alphaModFix/>
          </a:blip>
          <a:stretch>
            <a:fillRect/>
          </a:stretch>
        </p:blipFill>
        <p:spPr>
          <a:xfrm>
            <a:off x="3094113" y="598912"/>
            <a:ext cx="2955782" cy="4494748"/>
          </a:xfrm>
          <a:prstGeom prst="rect">
            <a:avLst/>
          </a:prstGeom>
          <a:noFill/>
          <a:ln>
            <a:noFill/>
          </a:ln>
        </p:spPr>
      </p:pic>
      <p:pic>
        <p:nvPicPr>
          <p:cNvPr id="152" name="Google Shape;152;p26"/>
          <p:cNvPicPr preferRelativeResize="0"/>
          <p:nvPr/>
        </p:nvPicPr>
        <p:blipFill>
          <a:blip r:embed="rId4">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If statements</a:t>
            </a:r>
            <a:endParaRPr sz="2400">
              <a:latin typeface="Roboto"/>
              <a:ea typeface="Roboto"/>
              <a:cs typeface="Roboto"/>
              <a:sym typeface="Roboto"/>
            </a:endParaRPr>
          </a:p>
        </p:txBody>
      </p:sp>
      <p:sp>
        <p:nvSpPr>
          <p:cNvPr id="158" name="Google Shape;158;p27"/>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JS needs special care with equality.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If in doubt use </a:t>
            </a:r>
            <a:r>
              <a:rPr b="1" lang="en">
                <a:highlight>
                  <a:srgbClr val="EFEFEF"/>
                </a:highlight>
                <a:latin typeface="Consolas"/>
                <a:ea typeface="Consolas"/>
                <a:cs typeface="Consolas"/>
                <a:sym typeface="Consolas"/>
              </a:rPr>
              <a:t>===</a:t>
            </a:r>
            <a:r>
              <a:rPr b="1" lang="en">
                <a:latin typeface="Roboto"/>
                <a:ea typeface="Roboto"/>
                <a:cs typeface="Roboto"/>
                <a:sym typeface="Roboto"/>
              </a:rPr>
              <a:t> and </a:t>
            </a:r>
            <a:r>
              <a:rPr b="1" lang="en">
                <a:highlight>
                  <a:srgbClr val="EFEFEF"/>
                </a:highlight>
                <a:latin typeface="Consolas"/>
                <a:ea typeface="Consolas"/>
                <a:cs typeface="Consolas"/>
                <a:sym typeface="Consolas"/>
              </a:rPr>
              <a:t>!==</a:t>
            </a:r>
            <a:r>
              <a:rPr b="1" lang="en">
                <a:latin typeface="Roboto"/>
                <a:ea typeface="Roboto"/>
                <a:cs typeface="Roboto"/>
                <a:sym typeface="Roboto"/>
              </a:rPr>
              <a:t> (or use them always)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Example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highlight>
                  <a:srgbClr val="EFEFEF"/>
                </a:highlight>
                <a:latin typeface="Consolas"/>
                <a:ea typeface="Consolas"/>
                <a:cs typeface="Consolas"/>
                <a:sym typeface="Consolas"/>
              </a:rPr>
              <a:t>if (a &gt; 0) {</a:t>
            </a:r>
            <a:endParaRPr>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highlight>
                  <a:srgbClr val="EFEFEF"/>
                </a:highlight>
                <a:latin typeface="Consolas"/>
                <a:ea typeface="Consolas"/>
                <a:cs typeface="Consolas"/>
                <a:sym typeface="Consolas"/>
              </a:rPr>
              <a:t>    return "positive";</a:t>
            </a:r>
            <a:endParaRPr>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highlight>
                  <a:srgbClr val="EFEFEF"/>
                </a:highlight>
                <a:latin typeface="Consolas"/>
                <a:ea typeface="Consolas"/>
                <a:cs typeface="Consolas"/>
                <a:sym typeface="Consolas"/>
              </a:rPr>
              <a:t>} else if (a === 0) {</a:t>
            </a:r>
            <a:endParaRPr>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highlight>
                  <a:srgbClr val="EFEFEF"/>
                </a:highlight>
                <a:latin typeface="Consolas"/>
                <a:ea typeface="Consolas"/>
                <a:cs typeface="Consolas"/>
                <a:sym typeface="Consolas"/>
              </a:rPr>
              <a:t>    return "It’s a zero";</a:t>
            </a:r>
            <a:endParaRPr>
              <a:highlight>
                <a:srgbClr val="EFEFEF"/>
              </a:highlight>
              <a:latin typeface="Consolas"/>
              <a:ea typeface="Consolas"/>
              <a:cs typeface="Consolas"/>
              <a:sym typeface="Consolas"/>
            </a:endParaRPr>
          </a:p>
          <a:p>
            <a:pPr indent="0" lvl="0" marL="457200" rtl="0" algn="l">
              <a:spcBef>
                <a:spcPts val="0"/>
              </a:spcBef>
              <a:spcAft>
                <a:spcPts val="0"/>
              </a:spcAft>
              <a:buNone/>
            </a:pPr>
            <a:r>
              <a:rPr lang="en">
                <a:highlight>
                  <a:srgbClr val="EFEFEF"/>
                </a:highlight>
                <a:latin typeface="Consolas"/>
                <a:ea typeface="Consolas"/>
                <a:cs typeface="Consolas"/>
                <a:sym typeface="Consolas"/>
              </a:rPr>
              <a:t>} else {</a:t>
            </a:r>
            <a:endParaRPr>
              <a:highlight>
                <a:srgbClr val="EFEFEF"/>
              </a:highlight>
              <a:latin typeface="Consolas"/>
              <a:ea typeface="Consolas"/>
              <a:cs typeface="Consolas"/>
              <a:sym typeface="Consolas"/>
            </a:endParaRPr>
          </a:p>
          <a:p>
            <a:pPr indent="0" lvl="0" marL="457200" rtl="0" algn="l">
              <a:spcBef>
                <a:spcPts val="0"/>
              </a:spcBef>
              <a:spcAft>
                <a:spcPts val="0"/>
              </a:spcAft>
              <a:buNone/>
            </a:pPr>
            <a:r>
              <a:rPr lang="en">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return "NOT positive";</a:t>
            </a:r>
            <a:endParaRPr>
              <a:highlight>
                <a:srgbClr val="EFEFEF"/>
              </a:highlight>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highlight>
                  <a:srgbClr val="EFEFEF"/>
                </a:highlight>
                <a:latin typeface="Consolas"/>
                <a:ea typeface="Consolas"/>
                <a:cs typeface="Consolas"/>
                <a:sym typeface="Consolas"/>
              </a:rPr>
              <a:t>}</a:t>
            </a:r>
            <a:endParaRPr>
              <a:highlight>
                <a:srgbClr val="EFEFEF"/>
              </a:highlight>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pic>
        <p:nvPicPr>
          <p:cNvPr id="159" name="Google Shape;159;p27"/>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Loops</a:t>
            </a:r>
            <a:endParaRPr sz="2400">
              <a:latin typeface="Roboto"/>
              <a:ea typeface="Roboto"/>
              <a:cs typeface="Roboto"/>
              <a:sym typeface="Roboto"/>
            </a:endParaRPr>
          </a:p>
        </p:txBody>
      </p:sp>
      <p:sp>
        <p:nvSpPr>
          <p:cNvPr id="165" name="Google Shape;165;p28"/>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You have many options for loops in JS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 loops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highlight>
                  <a:srgbClr val="EFEFEF"/>
                </a:highlight>
                <a:latin typeface="Consolas"/>
                <a:ea typeface="Consolas"/>
                <a:cs typeface="Consolas"/>
                <a:sym typeface="Consolas"/>
              </a:rPr>
              <a:t>for (var i = 0; i &lt; arr.length; i++)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console.log(arr[i]);</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rPr lang="en">
                <a:highlight>
                  <a:srgbClr val="EFEFEF"/>
                </a:highlight>
                <a:latin typeface="Consolas"/>
                <a:ea typeface="Consolas"/>
                <a:cs typeface="Consolas"/>
                <a:sym typeface="Consolas"/>
              </a:rPr>
              <a:t>}</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t/>
            </a:r>
            <a:endParaRPr>
              <a:highlight>
                <a:srgbClr val="EFEFEF"/>
              </a:highlight>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 of loops</a:t>
            </a:r>
            <a:endParaRPr>
              <a:latin typeface="Roboto"/>
              <a:ea typeface="Roboto"/>
              <a:cs typeface="Roboto"/>
              <a:sym typeface="Roboto"/>
            </a:endParaRPr>
          </a:p>
          <a:p>
            <a:pPr indent="0" lvl="0" marL="914400" rtl="0" algn="l">
              <a:spcBef>
                <a:spcPts val="0"/>
              </a:spcBef>
              <a:spcAft>
                <a:spcPts val="0"/>
              </a:spcAft>
              <a:buNone/>
            </a:pPr>
            <a:r>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for (var element of arr)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console.log(arr);</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endParaRPr>
              <a:latin typeface="Roboto"/>
              <a:ea typeface="Roboto"/>
              <a:cs typeface="Roboto"/>
              <a:sym typeface="Roboto"/>
            </a:endParaRPr>
          </a:p>
        </p:txBody>
      </p:sp>
      <p:pic>
        <p:nvPicPr>
          <p:cNvPr id="166" name="Google Shape;166;p28"/>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Loops</a:t>
            </a:r>
            <a:endParaRPr sz="2400">
              <a:latin typeface="Roboto"/>
              <a:ea typeface="Roboto"/>
              <a:cs typeface="Roboto"/>
              <a:sym typeface="Roboto"/>
            </a:endParaRPr>
          </a:p>
        </p:txBody>
      </p:sp>
      <p:sp>
        <p:nvSpPr>
          <p:cNvPr id="172" name="Google Shape;172;p29"/>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You have many options for loops in JS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 each loops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highlight>
                  <a:srgbClr val="EFEFEF"/>
                </a:highlight>
                <a:latin typeface="Roboto"/>
                <a:ea typeface="Roboto"/>
                <a:cs typeface="Roboto"/>
                <a:sym typeface="Roboto"/>
              </a:rPr>
              <a:t>	</a:t>
            </a:r>
            <a:r>
              <a:rPr lang="en">
                <a:highlight>
                  <a:srgbClr val="EFEFEF"/>
                </a:highlight>
                <a:latin typeface="Consolas"/>
                <a:ea typeface="Consolas"/>
                <a:cs typeface="Consolas"/>
                <a:sym typeface="Consolas"/>
              </a:rPr>
              <a:t>arr.foreach(function(element)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console.log(element);</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rPr lang="en">
                <a:highlight>
                  <a:srgbClr val="EFEFEF"/>
                </a:highlight>
                <a:latin typeface="Consolas"/>
                <a:ea typeface="Consolas"/>
                <a:cs typeface="Consolas"/>
                <a:sym typeface="Consolas"/>
              </a:rPr>
              <a:t>});</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t/>
            </a:r>
            <a:endParaRPr>
              <a:highlight>
                <a:srgbClr val="EFEFEF"/>
              </a:highlight>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While loops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highlight>
                  <a:srgbClr val="EFEFEF"/>
                </a:highlight>
                <a:latin typeface="Consolas"/>
                <a:ea typeface="Consolas"/>
                <a:cs typeface="Consolas"/>
                <a:sym typeface="Consolas"/>
              </a:rPr>
              <a:t>While (true)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console.log(“You can’t stop me”);</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endParaRPr>
              <a:highlight>
                <a:srgbClr val="EFEFEF"/>
              </a:highlight>
              <a:latin typeface="Consolas"/>
              <a:ea typeface="Consolas"/>
              <a:cs typeface="Consolas"/>
              <a:sym typeface="Consolas"/>
            </a:endParaRPr>
          </a:p>
        </p:txBody>
      </p:sp>
      <p:pic>
        <p:nvPicPr>
          <p:cNvPr id="173" name="Google Shape;173;p29"/>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Functions</a:t>
            </a:r>
            <a:endParaRPr sz="2400">
              <a:latin typeface="Roboto"/>
              <a:ea typeface="Roboto"/>
              <a:cs typeface="Roboto"/>
              <a:sym typeface="Roboto"/>
            </a:endParaRPr>
          </a:p>
        </p:txBody>
      </p:sp>
      <p:sp>
        <p:nvSpPr>
          <p:cNvPr id="179" name="Google Shape;179;p30"/>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Functions in JS are declared in the following way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r>
              <a:rPr lang="en">
                <a:highlight>
                  <a:srgbClr val="EFEFEF"/>
                </a:highlight>
                <a:latin typeface="Consolas"/>
                <a:ea typeface="Consolas"/>
                <a:cs typeface="Consolas"/>
                <a:sym typeface="Consolas"/>
              </a:rPr>
              <a:t>f</a:t>
            </a:r>
            <a:r>
              <a:rPr lang="en">
                <a:highlight>
                  <a:srgbClr val="EFEFEF"/>
                </a:highlight>
                <a:latin typeface="Consolas"/>
                <a:ea typeface="Consolas"/>
                <a:cs typeface="Consolas"/>
                <a:sym typeface="Consolas"/>
              </a:rPr>
              <a:t>unction addition(a, b = 10)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r>
              <a:rPr lang="en">
                <a:highlight>
                  <a:srgbClr val="EFEFEF"/>
                </a:highlight>
                <a:latin typeface="Consolas"/>
                <a:ea typeface="Consolas"/>
                <a:cs typeface="Consolas"/>
                <a:sym typeface="Consolas"/>
              </a:rPr>
              <a:t>r</a:t>
            </a:r>
            <a:r>
              <a:rPr lang="en">
                <a:highlight>
                  <a:srgbClr val="EFEFEF"/>
                </a:highlight>
                <a:latin typeface="Consolas"/>
                <a:ea typeface="Consolas"/>
                <a:cs typeface="Consolas"/>
                <a:sym typeface="Consolas"/>
              </a:rPr>
              <a:t>eturn a + b;</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endParaRPr>
              <a:highlight>
                <a:srgbClr val="EFEFEF"/>
              </a:highlight>
              <a:latin typeface="Consolas"/>
              <a:ea typeface="Consolas"/>
              <a:cs typeface="Consolas"/>
              <a:sym typeface="Consolas"/>
            </a:endParaRPr>
          </a:p>
        </p:txBody>
      </p:sp>
      <p:pic>
        <p:nvPicPr>
          <p:cNvPr id="180" name="Google Shape;180;p30"/>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Functions</a:t>
            </a:r>
            <a:endParaRPr sz="2400">
              <a:latin typeface="Roboto"/>
              <a:ea typeface="Roboto"/>
              <a:cs typeface="Roboto"/>
              <a:sym typeface="Roboto"/>
            </a:endParaRPr>
          </a:p>
        </p:txBody>
      </p:sp>
      <p:sp>
        <p:nvSpPr>
          <p:cNvPr id="186" name="Google Shape;186;p31"/>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Functions in JS are declared in the following way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highlight>
                  <a:srgbClr val="EFEFEF"/>
                </a:highlight>
                <a:latin typeface="Consolas"/>
                <a:ea typeface="Consolas"/>
                <a:cs typeface="Consolas"/>
                <a:sym typeface="Consolas"/>
              </a:rPr>
              <a:t>	function addition(a, b = 10)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return a + b;</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endParaRPr>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Another way is as follows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highlight>
                  <a:srgbClr val="EFEFEF"/>
                </a:highlight>
                <a:latin typeface="Consolas"/>
                <a:ea typeface="Consolas"/>
                <a:cs typeface="Consolas"/>
                <a:sym typeface="Consolas"/>
              </a:rPr>
              <a:t>var addition = (a, b = 10) =&gt;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return a + b;</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rPr lang="en">
                <a:highlight>
                  <a:srgbClr val="EFEFEF"/>
                </a:highlight>
                <a:latin typeface="Consolas"/>
                <a:ea typeface="Consolas"/>
                <a:cs typeface="Consolas"/>
                <a:sym typeface="Consolas"/>
              </a:rPr>
              <a:t>}</a:t>
            </a:r>
            <a:endParaRPr>
              <a:highlight>
                <a:srgbClr val="EFEFEF"/>
              </a:highlight>
              <a:latin typeface="Consolas"/>
              <a:ea typeface="Consolas"/>
              <a:cs typeface="Consolas"/>
              <a:sym typeface="Consolas"/>
            </a:endParaRPr>
          </a:p>
        </p:txBody>
      </p:sp>
      <p:pic>
        <p:nvPicPr>
          <p:cNvPr id="187" name="Google Shape;187;p31"/>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nvSpPr>
        <p:spPr>
          <a:xfrm>
            <a:off x="6578900" y="2035337"/>
            <a:ext cx="2180100" cy="9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Join our </a:t>
            </a:r>
            <a:endParaRPr sz="2400">
              <a:latin typeface="Roboto Light"/>
              <a:ea typeface="Roboto Light"/>
              <a:cs typeface="Roboto Light"/>
              <a:sym typeface="Roboto Light"/>
            </a:endParaRPr>
          </a:p>
          <a:p>
            <a:pPr indent="0" lvl="0" marL="0" rtl="0" algn="ctr">
              <a:spcBef>
                <a:spcPts val="0"/>
              </a:spcBef>
              <a:spcAft>
                <a:spcPts val="0"/>
              </a:spcAft>
              <a:buNone/>
            </a:pPr>
            <a:r>
              <a:rPr lang="en" sz="2400">
                <a:latin typeface="Roboto Light"/>
                <a:ea typeface="Roboto Light"/>
                <a:cs typeface="Roboto Light"/>
                <a:sym typeface="Roboto Light"/>
              </a:rPr>
              <a:t>Slack</a:t>
            </a:r>
            <a:endParaRPr sz="2400">
              <a:latin typeface="Roboto Light"/>
              <a:ea typeface="Roboto Light"/>
              <a:cs typeface="Roboto Light"/>
              <a:sym typeface="Roboto Light"/>
            </a:endParaRPr>
          </a:p>
          <a:p>
            <a:pPr indent="0" lvl="0" marL="0" rtl="0" algn="ctr">
              <a:spcBef>
                <a:spcPts val="0"/>
              </a:spcBef>
              <a:spcAft>
                <a:spcPts val="0"/>
              </a:spcAft>
              <a:buNone/>
            </a:pPr>
            <a:r>
              <a:rPr lang="en" u="sng">
                <a:solidFill>
                  <a:schemeClr val="accent5"/>
                </a:solidFill>
                <a:latin typeface="Roboto"/>
                <a:ea typeface="Roboto"/>
                <a:cs typeface="Roboto"/>
                <a:sym typeface="Roboto"/>
                <a:hlinkClick r:id="rId3"/>
              </a:rPr>
              <a:t>https://tinyurl.com/cs47slack2019</a:t>
            </a:r>
            <a:endParaRPr sz="2400">
              <a:latin typeface="Roboto Light"/>
              <a:ea typeface="Roboto Light"/>
              <a:cs typeface="Roboto Light"/>
              <a:sym typeface="Roboto Light"/>
            </a:endParaRPr>
          </a:p>
        </p:txBody>
      </p:sp>
      <p:sp>
        <p:nvSpPr>
          <p:cNvPr id="65" name="Google Shape;65;p14"/>
          <p:cNvSpPr txBox="1"/>
          <p:nvPr/>
        </p:nvSpPr>
        <p:spPr>
          <a:xfrm>
            <a:off x="938750" y="4540025"/>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cs47-fall19.slack.com</a:t>
            </a:r>
            <a:endParaRPr sz="1000">
              <a:solidFill>
                <a:srgbClr val="666666"/>
              </a:solidFill>
              <a:latin typeface="Roboto"/>
              <a:ea typeface="Roboto"/>
              <a:cs typeface="Roboto"/>
              <a:sym typeface="Roboto"/>
            </a:endParaRPr>
          </a:p>
        </p:txBody>
      </p:sp>
      <p:pic>
        <p:nvPicPr>
          <p:cNvPr id="66" name="Google Shape;66;p14"/>
          <p:cNvPicPr preferRelativeResize="0"/>
          <p:nvPr/>
        </p:nvPicPr>
        <p:blipFill>
          <a:blip r:embed="rId4">
            <a:alphaModFix/>
          </a:blip>
          <a:stretch>
            <a:fillRect/>
          </a:stretch>
        </p:blipFill>
        <p:spPr>
          <a:xfrm>
            <a:off x="697950" y="4511025"/>
            <a:ext cx="284100" cy="284100"/>
          </a:xfrm>
          <a:prstGeom prst="rect">
            <a:avLst/>
          </a:prstGeom>
          <a:noFill/>
          <a:ln>
            <a:noFill/>
          </a:ln>
        </p:spPr>
      </p:pic>
      <p:pic>
        <p:nvPicPr>
          <p:cNvPr id="67" name="Google Shape;67;p14"/>
          <p:cNvPicPr preferRelativeResize="0"/>
          <p:nvPr/>
        </p:nvPicPr>
        <p:blipFill rotWithShape="1">
          <a:blip r:embed="rId5">
            <a:alphaModFix/>
          </a:blip>
          <a:srcRect b="0" l="6498" r="0" t="0"/>
          <a:stretch/>
        </p:blipFill>
        <p:spPr>
          <a:xfrm>
            <a:off x="611975" y="152400"/>
            <a:ext cx="5772650" cy="4206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Functions</a:t>
            </a:r>
            <a:endParaRPr sz="2400">
              <a:latin typeface="Roboto"/>
              <a:ea typeface="Roboto"/>
              <a:cs typeface="Roboto"/>
              <a:sym typeface="Roboto"/>
            </a:endParaRPr>
          </a:p>
        </p:txBody>
      </p:sp>
      <p:sp>
        <p:nvSpPr>
          <p:cNvPr id="193" name="Google Shape;193;p32"/>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Functions in JS can turn passed in arguments to arrays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highlight>
                  <a:srgbClr val="EFEFEF"/>
                </a:highlight>
                <a:latin typeface="Consolas"/>
                <a:ea typeface="Consolas"/>
                <a:cs typeface="Consolas"/>
                <a:sym typeface="Consolas"/>
              </a:rPr>
              <a:t>	function addition(a, ...b)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return a + b.length;</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console.log(</a:t>
            </a:r>
            <a:r>
              <a:rPr lang="en">
                <a:highlight>
                  <a:srgbClr val="EFEFEF"/>
                </a:highlight>
                <a:latin typeface="Consolas"/>
                <a:ea typeface="Consolas"/>
                <a:cs typeface="Consolas"/>
                <a:sym typeface="Consolas"/>
              </a:rPr>
              <a:t>a</a:t>
            </a:r>
            <a:r>
              <a:rPr lang="en">
                <a:highlight>
                  <a:srgbClr val="EFEFEF"/>
                </a:highlight>
                <a:latin typeface="Consolas"/>
                <a:ea typeface="Consolas"/>
                <a:cs typeface="Consolas"/>
                <a:sym typeface="Consolas"/>
              </a:rPr>
              <a:t>ddition(2,1,7,5));</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 2 + 3 = 5 </a:t>
            </a:r>
            <a:endParaRPr>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On the opposite side, we can do</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solidFill>
                  <a:schemeClr val="dk1"/>
                </a:solidFill>
                <a:highlight>
                  <a:srgbClr val="EFEFEF"/>
                </a:highlight>
                <a:latin typeface="Consolas"/>
                <a:ea typeface="Consolas"/>
                <a:cs typeface="Consolas"/>
                <a:sym typeface="Consolas"/>
              </a:rPr>
              <a:t>function addition(a, b, c) {</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EFEFEF"/>
                </a:highlight>
                <a:latin typeface="Consolas"/>
                <a:ea typeface="Consolas"/>
                <a:cs typeface="Consolas"/>
                <a:sym typeface="Consolas"/>
              </a:rPr>
              <a:t>	  return a + b + c;</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EFEFEF"/>
                </a:highlight>
                <a:latin typeface="Consolas"/>
                <a:ea typeface="Consolas"/>
                <a:cs typeface="Consolas"/>
                <a:sym typeface="Consolas"/>
              </a:rPr>
              <a:t>	}</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highlight>
                  <a:srgbClr val="EFEFEF"/>
                </a:highlight>
                <a:latin typeface="Consolas"/>
                <a:ea typeface="Consolas"/>
                <a:cs typeface="Consolas"/>
                <a:sym typeface="Consolas"/>
              </a:rPr>
              <a:t>	console.log(addition(...[1,2,3]));</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	// 1 + 2 + 3 = 6</a:t>
            </a:r>
            <a:endParaRPr>
              <a:highlight>
                <a:srgbClr val="EFEFEF"/>
              </a:highlight>
              <a:latin typeface="Consolas"/>
              <a:ea typeface="Consolas"/>
              <a:cs typeface="Consolas"/>
              <a:sym typeface="Consolas"/>
            </a:endParaRPr>
          </a:p>
        </p:txBody>
      </p:sp>
      <p:pic>
        <p:nvPicPr>
          <p:cNvPr id="194" name="Google Shape;194;p32"/>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nvSpPr>
        <p:spPr>
          <a:xfrm>
            <a:off x="0" y="470725"/>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JS: Objects</a:t>
            </a:r>
            <a:endParaRPr sz="2400">
              <a:latin typeface="Roboto"/>
              <a:ea typeface="Roboto"/>
              <a:cs typeface="Roboto"/>
              <a:sym typeface="Roboto"/>
            </a:endParaRPr>
          </a:p>
        </p:txBody>
      </p:sp>
      <p:sp>
        <p:nvSpPr>
          <p:cNvPr id="200" name="Google Shape;200;p33"/>
          <p:cNvSpPr txBox="1"/>
          <p:nvPr/>
        </p:nvSpPr>
        <p:spPr>
          <a:xfrm>
            <a:off x="526475" y="1073400"/>
            <a:ext cx="6684600" cy="367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Objects are similar to dictionaries and/or maps in other languages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r>
              <a:rPr lang="en">
                <a:highlight>
                  <a:srgbClr val="EFEFEF"/>
                </a:highlight>
                <a:latin typeface="Consolas"/>
                <a:ea typeface="Consolas"/>
                <a:cs typeface="Consolas"/>
                <a:sym typeface="Consolas"/>
              </a:rPr>
              <a:t>l</a:t>
            </a:r>
            <a:r>
              <a:rPr lang="en">
                <a:highlight>
                  <a:srgbClr val="EFEFEF"/>
                </a:highlight>
                <a:latin typeface="Consolas"/>
                <a:ea typeface="Consolas"/>
                <a:cs typeface="Consolas"/>
                <a:sym typeface="Consolas"/>
              </a:rPr>
              <a:t>et obj = {</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name: ‘John’,</a:t>
            </a:r>
            <a:endParaRPr>
              <a:highlight>
                <a:srgbClr val="EFEFEF"/>
              </a:highlight>
              <a:latin typeface="Consolas"/>
              <a:ea typeface="Consolas"/>
              <a:cs typeface="Consolas"/>
              <a:sym typeface="Consolas"/>
            </a:endParaRPr>
          </a:p>
          <a:p>
            <a:pPr indent="0" lvl="0" marL="0" rtl="0" algn="l">
              <a:spcBef>
                <a:spcPts val="0"/>
              </a:spcBef>
              <a:spcAft>
                <a:spcPts val="0"/>
              </a:spcAft>
              <a:buNone/>
            </a:pPr>
            <a:r>
              <a:rPr lang="en">
                <a:highlight>
                  <a:srgbClr val="EFEFEF"/>
                </a:highlight>
                <a:latin typeface="Consolas"/>
                <a:ea typeface="Consolas"/>
                <a:cs typeface="Consolas"/>
                <a:sym typeface="Consolas"/>
              </a:rPr>
              <a:t>		</a:t>
            </a:r>
            <a:r>
              <a:rPr lang="en">
                <a:highlight>
                  <a:srgbClr val="EFEFEF"/>
                </a:highlight>
                <a:latin typeface="Consolas"/>
                <a:ea typeface="Consolas"/>
                <a:cs typeface="Consolas"/>
                <a:sym typeface="Consolas"/>
              </a:rPr>
              <a:t>a</a:t>
            </a:r>
            <a:r>
              <a:rPr lang="en">
                <a:highlight>
                  <a:srgbClr val="EFEFEF"/>
                </a:highlight>
                <a:latin typeface="Consolas"/>
                <a:ea typeface="Consolas"/>
                <a:cs typeface="Consolas"/>
                <a:sym typeface="Consolas"/>
              </a:rPr>
              <a:t>ge: 17,</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rPr lang="en">
                <a:highlight>
                  <a:srgbClr val="EFEFEF"/>
                </a:highlight>
                <a:latin typeface="Consolas"/>
                <a:ea typeface="Consolas"/>
                <a:cs typeface="Consolas"/>
                <a:sym typeface="Consolas"/>
              </a:rPr>
              <a:t>};</a:t>
            </a:r>
            <a:endParaRPr>
              <a:highlight>
                <a:srgbClr val="EFEFEF"/>
              </a:highlight>
              <a:latin typeface="Consolas"/>
              <a:ea typeface="Consolas"/>
              <a:cs typeface="Consolas"/>
              <a:sym typeface="Consolas"/>
            </a:endParaRPr>
          </a:p>
          <a:p>
            <a:pPr indent="457200" lvl="0" marL="0" rtl="0" algn="l">
              <a:spcBef>
                <a:spcPts val="0"/>
              </a:spcBef>
              <a:spcAft>
                <a:spcPts val="0"/>
              </a:spcAft>
              <a:buNone/>
            </a:pPr>
            <a:r>
              <a:rPr lang="en">
                <a:highlight>
                  <a:srgbClr val="EFEFEF"/>
                </a:highlight>
                <a:latin typeface="Consolas"/>
                <a:ea typeface="Consolas"/>
                <a:cs typeface="Consolas"/>
                <a:sym typeface="Consolas"/>
              </a:rPr>
              <a:t>c</a:t>
            </a:r>
            <a:r>
              <a:rPr lang="en">
                <a:highlight>
                  <a:srgbClr val="EFEFEF"/>
                </a:highlight>
                <a:latin typeface="Consolas"/>
                <a:ea typeface="Consolas"/>
                <a:cs typeface="Consolas"/>
                <a:sym typeface="Consolas"/>
              </a:rPr>
              <a:t>onsole.log(obj.name + ‘ ‘ + obj[‘age’]);</a:t>
            </a:r>
            <a:endParaRPr>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Other ways of representing properties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45720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let obj = {</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		[‘full’ + ‘name’]: ‘John Doe’,</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		//same as age: age</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		age,</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		lorem() {</a:t>
            </a:r>
            <a:endParaRPr>
              <a:solidFill>
                <a:schemeClr val="dk1"/>
              </a:solidFill>
              <a:highlight>
                <a:srgbClr val="EFEFEF"/>
              </a:highlight>
              <a:latin typeface="Consolas"/>
              <a:ea typeface="Consolas"/>
              <a:cs typeface="Consolas"/>
              <a:sym typeface="Consolas"/>
            </a:endParaRPr>
          </a:p>
          <a:p>
            <a:pPr indent="457200" lvl="0" marL="914400" rtl="0" algn="l">
              <a:spcBef>
                <a:spcPts val="0"/>
              </a:spcBef>
              <a:spcAft>
                <a:spcPts val="0"/>
              </a:spcAft>
              <a:buNone/>
            </a:pPr>
            <a:r>
              <a:rPr lang="en">
                <a:solidFill>
                  <a:schemeClr val="dk1"/>
                </a:solidFill>
                <a:highlight>
                  <a:srgbClr val="EFEFEF"/>
                </a:highlight>
                <a:latin typeface="Consolas"/>
                <a:ea typeface="Consolas"/>
                <a:cs typeface="Consolas"/>
                <a:sym typeface="Consolas"/>
              </a:rPr>
              <a:t>return “ipsum”;</a:t>
            </a:r>
            <a:endParaRPr>
              <a:solidFill>
                <a:schemeClr val="dk1"/>
              </a:solidFill>
              <a:highlight>
                <a:srgbClr val="EFEFEF"/>
              </a:highlight>
              <a:latin typeface="Consolas"/>
              <a:ea typeface="Consolas"/>
              <a:cs typeface="Consolas"/>
              <a:sym typeface="Consolas"/>
            </a:endParaRPr>
          </a:p>
          <a:p>
            <a:pPr indent="0" lvl="0" marL="914400" rtl="0" algn="l">
              <a:spcBef>
                <a:spcPts val="0"/>
              </a:spcBef>
              <a:spcAft>
                <a:spcPts val="0"/>
              </a:spcAft>
              <a:buNone/>
            </a:pPr>
            <a:r>
              <a:rPr lang="en">
                <a:solidFill>
                  <a:schemeClr val="dk1"/>
                </a:solidFill>
                <a:highlight>
                  <a:srgbClr val="EFEFEF"/>
                </a:highlight>
                <a:latin typeface="Consolas"/>
                <a:ea typeface="Consolas"/>
                <a:cs typeface="Consolas"/>
                <a:sym typeface="Consolas"/>
              </a:rPr>
              <a:t>},</a:t>
            </a:r>
            <a:endParaRPr>
              <a:solidFill>
                <a:schemeClr val="dk1"/>
              </a:solidFill>
              <a:highlight>
                <a:srgbClr val="EFEFEF"/>
              </a:highlight>
              <a:latin typeface="Consolas"/>
              <a:ea typeface="Consolas"/>
              <a:cs typeface="Consolas"/>
              <a:sym typeface="Consolas"/>
            </a:endParaRPr>
          </a:p>
          <a:p>
            <a:pPr indent="457200" lvl="0" marL="0" rtl="0" algn="l">
              <a:spcBef>
                <a:spcPts val="0"/>
              </a:spcBef>
              <a:spcAft>
                <a:spcPts val="0"/>
              </a:spcAft>
              <a:buNone/>
            </a:pPr>
            <a:r>
              <a:rPr lang="en">
                <a:solidFill>
                  <a:schemeClr val="dk1"/>
                </a:solidFill>
                <a:highlight>
                  <a:srgbClr val="EFEFEF"/>
                </a:highlight>
                <a:latin typeface="Consolas"/>
                <a:ea typeface="Consolas"/>
                <a:cs typeface="Consolas"/>
                <a:sym typeface="Consolas"/>
              </a:rPr>
              <a:t>};</a:t>
            </a:r>
            <a:endParaRPr>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pic>
        <p:nvPicPr>
          <p:cNvPr id="201" name="Google Shape;201;p33"/>
          <p:cNvPicPr preferRelativeResize="0"/>
          <p:nvPr/>
        </p:nvPicPr>
        <p:blipFill>
          <a:blip r:embed="rId3">
            <a:alphaModFix/>
          </a:blip>
          <a:stretch>
            <a:fillRect/>
          </a:stretch>
        </p:blipFill>
        <p:spPr>
          <a:xfrm>
            <a:off x="7210950" y="3288375"/>
            <a:ext cx="1463025" cy="146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207" name="Google Shape;207;p34"/>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208" name="Google Shape;208;p34"/>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209" name="Google Shape;209;p34"/>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10" name="Google Shape;210;p34"/>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211" name="Google Shape;211;p34"/>
          <p:cNvPicPr preferRelativeResize="0"/>
          <p:nvPr/>
        </p:nvPicPr>
        <p:blipFill>
          <a:blip r:embed="rId4">
            <a:alphaModFix/>
          </a:blip>
          <a:stretch>
            <a:fillRect/>
          </a:stretch>
        </p:blipFill>
        <p:spPr>
          <a:xfrm>
            <a:off x="3335427" y="3011706"/>
            <a:ext cx="200250" cy="20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217" name="Google Shape;217;p35"/>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218" name="Google Shape;218;p35"/>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219" name="Google Shape;219;p35"/>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20" name="Google Shape;220;p35"/>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221" name="Google Shape;221;p35"/>
          <p:cNvPicPr preferRelativeResize="0"/>
          <p:nvPr/>
        </p:nvPicPr>
        <p:blipFill>
          <a:blip r:embed="rId4">
            <a:alphaModFix/>
          </a:blip>
          <a:stretch>
            <a:fillRect/>
          </a:stretch>
        </p:blipFill>
        <p:spPr>
          <a:xfrm>
            <a:off x="3335427" y="3011706"/>
            <a:ext cx="200250" cy="200250"/>
          </a:xfrm>
          <a:prstGeom prst="rect">
            <a:avLst/>
          </a:prstGeom>
          <a:noFill/>
          <a:ln>
            <a:noFill/>
          </a:ln>
        </p:spPr>
      </p:pic>
      <p:pic>
        <p:nvPicPr>
          <p:cNvPr id="222" name="Google Shape;222;p35"/>
          <p:cNvPicPr preferRelativeResize="0"/>
          <p:nvPr/>
        </p:nvPicPr>
        <p:blipFill>
          <a:blip r:embed="rId5">
            <a:alphaModFix/>
          </a:blip>
          <a:stretch>
            <a:fillRect/>
          </a:stretch>
        </p:blipFill>
        <p:spPr>
          <a:xfrm>
            <a:off x="683559" y="3206614"/>
            <a:ext cx="224200" cy="22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1382462" y="591350"/>
            <a:ext cx="725175" cy="889524"/>
          </a:xfrm>
          <a:prstGeom prst="rect">
            <a:avLst/>
          </a:prstGeom>
          <a:noFill/>
          <a:ln>
            <a:noFill/>
          </a:ln>
        </p:spPr>
      </p:pic>
      <p:pic>
        <p:nvPicPr>
          <p:cNvPr id="228" name="Google Shape;228;p36"/>
          <p:cNvPicPr preferRelativeResize="0"/>
          <p:nvPr/>
        </p:nvPicPr>
        <p:blipFill>
          <a:blip r:embed="rId4">
            <a:alphaModFix/>
          </a:blip>
          <a:stretch>
            <a:fillRect/>
          </a:stretch>
        </p:blipFill>
        <p:spPr>
          <a:xfrm>
            <a:off x="4030988" y="591350"/>
            <a:ext cx="889549" cy="889525"/>
          </a:xfrm>
          <a:prstGeom prst="rect">
            <a:avLst/>
          </a:prstGeom>
          <a:noFill/>
          <a:ln>
            <a:noFill/>
          </a:ln>
        </p:spPr>
      </p:pic>
      <p:pic>
        <p:nvPicPr>
          <p:cNvPr id="229" name="Google Shape;229;p36"/>
          <p:cNvPicPr preferRelativeResize="0"/>
          <p:nvPr/>
        </p:nvPicPr>
        <p:blipFill>
          <a:blip r:embed="rId5">
            <a:alphaModFix/>
          </a:blip>
          <a:stretch>
            <a:fillRect/>
          </a:stretch>
        </p:blipFill>
        <p:spPr>
          <a:xfrm>
            <a:off x="6843888" y="490213"/>
            <a:ext cx="1091800" cy="109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1382462" y="591350"/>
            <a:ext cx="725175" cy="889524"/>
          </a:xfrm>
          <a:prstGeom prst="rect">
            <a:avLst/>
          </a:prstGeom>
          <a:noFill/>
          <a:ln>
            <a:noFill/>
          </a:ln>
        </p:spPr>
      </p:pic>
      <p:pic>
        <p:nvPicPr>
          <p:cNvPr id="235" name="Google Shape;235;p37"/>
          <p:cNvPicPr preferRelativeResize="0"/>
          <p:nvPr/>
        </p:nvPicPr>
        <p:blipFill>
          <a:blip r:embed="rId4">
            <a:alphaModFix/>
          </a:blip>
          <a:stretch>
            <a:fillRect/>
          </a:stretch>
        </p:blipFill>
        <p:spPr>
          <a:xfrm>
            <a:off x="4030988" y="591350"/>
            <a:ext cx="889549" cy="889525"/>
          </a:xfrm>
          <a:prstGeom prst="rect">
            <a:avLst/>
          </a:prstGeom>
          <a:noFill/>
          <a:ln>
            <a:noFill/>
          </a:ln>
        </p:spPr>
      </p:pic>
      <p:pic>
        <p:nvPicPr>
          <p:cNvPr id="236" name="Google Shape;236;p37"/>
          <p:cNvPicPr preferRelativeResize="0"/>
          <p:nvPr/>
        </p:nvPicPr>
        <p:blipFill>
          <a:blip r:embed="rId5">
            <a:alphaModFix/>
          </a:blip>
          <a:stretch>
            <a:fillRect/>
          </a:stretch>
        </p:blipFill>
        <p:spPr>
          <a:xfrm>
            <a:off x="6843888" y="490213"/>
            <a:ext cx="1091800" cy="1091800"/>
          </a:xfrm>
          <a:prstGeom prst="rect">
            <a:avLst/>
          </a:prstGeom>
          <a:noFill/>
          <a:ln>
            <a:noFill/>
          </a:ln>
        </p:spPr>
      </p:pic>
      <p:sp>
        <p:nvSpPr>
          <p:cNvPr id="237" name="Google Shape;237;p37"/>
          <p:cNvSpPr/>
          <p:nvPr/>
        </p:nvSpPr>
        <p:spPr>
          <a:xfrm>
            <a:off x="3590600" y="381825"/>
            <a:ext cx="4836600" cy="1326300"/>
          </a:xfrm>
          <a:prstGeom prst="rect">
            <a:avLst/>
          </a:prstGeom>
          <a:solidFill>
            <a:srgbClr val="FFFFFF">
              <a:alpha val="7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8"/>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243" name="Google Shape;243;p38"/>
          <p:cNvPicPr preferRelativeResize="0"/>
          <p:nvPr/>
        </p:nvPicPr>
        <p:blipFill>
          <a:blip r:embed="rId4">
            <a:alphaModFix/>
          </a:blip>
          <a:stretch>
            <a:fillRect/>
          </a:stretch>
        </p:blipFill>
        <p:spPr>
          <a:xfrm>
            <a:off x="6843888" y="490213"/>
            <a:ext cx="1091800" cy="1091800"/>
          </a:xfrm>
          <a:prstGeom prst="rect">
            <a:avLst/>
          </a:prstGeom>
          <a:noFill/>
          <a:ln>
            <a:noFill/>
          </a:ln>
        </p:spPr>
      </p:pic>
      <p:sp>
        <p:nvSpPr>
          <p:cNvPr id="244" name="Google Shape;244;p38"/>
          <p:cNvSpPr/>
          <p:nvPr/>
        </p:nvSpPr>
        <p:spPr>
          <a:xfrm>
            <a:off x="3590600" y="381825"/>
            <a:ext cx="4836600" cy="13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8"/>
          <p:cNvPicPr preferRelativeResize="0"/>
          <p:nvPr/>
        </p:nvPicPr>
        <p:blipFill>
          <a:blip r:embed="rId5">
            <a:alphaModFix/>
          </a:blip>
          <a:stretch>
            <a:fillRect/>
          </a:stretch>
        </p:blipFill>
        <p:spPr>
          <a:xfrm>
            <a:off x="5108925" y="1024850"/>
            <a:ext cx="1799949" cy="3213723"/>
          </a:xfrm>
          <a:prstGeom prst="rect">
            <a:avLst/>
          </a:prstGeom>
          <a:noFill/>
          <a:ln>
            <a:noFill/>
          </a:ln>
        </p:spPr>
      </p:pic>
      <p:pic>
        <p:nvPicPr>
          <p:cNvPr id="246" name="Google Shape;246;p38"/>
          <p:cNvPicPr preferRelativeResize="0"/>
          <p:nvPr/>
        </p:nvPicPr>
        <p:blipFill>
          <a:blip r:embed="rId6">
            <a:alphaModFix/>
          </a:blip>
          <a:stretch>
            <a:fillRect/>
          </a:stretch>
        </p:blipFill>
        <p:spPr>
          <a:xfrm>
            <a:off x="1382462" y="591350"/>
            <a:ext cx="725175" cy="889524"/>
          </a:xfrm>
          <a:prstGeom prst="rect">
            <a:avLst/>
          </a:prstGeom>
          <a:noFill/>
          <a:ln>
            <a:noFill/>
          </a:ln>
        </p:spPr>
      </p:pic>
      <p:pic>
        <p:nvPicPr>
          <p:cNvPr id="247" name="Google Shape;247;p38"/>
          <p:cNvPicPr preferRelativeResize="0"/>
          <p:nvPr/>
        </p:nvPicPr>
        <p:blipFill>
          <a:blip r:embed="rId7">
            <a:alphaModFix/>
          </a:blip>
          <a:stretch>
            <a:fillRect/>
          </a:stretch>
        </p:blipFill>
        <p:spPr>
          <a:xfrm>
            <a:off x="6908875" y="2709600"/>
            <a:ext cx="1436401" cy="1447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39"/>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253" name="Google Shape;253;p39"/>
          <p:cNvPicPr preferRelativeResize="0"/>
          <p:nvPr/>
        </p:nvPicPr>
        <p:blipFill>
          <a:blip r:embed="rId4">
            <a:alphaModFix/>
          </a:blip>
          <a:stretch>
            <a:fillRect/>
          </a:stretch>
        </p:blipFill>
        <p:spPr>
          <a:xfrm>
            <a:off x="6843888" y="490213"/>
            <a:ext cx="1091800" cy="1091800"/>
          </a:xfrm>
          <a:prstGeom prst="rect">
            <a:avLst/>
          </a:prstGeom>
          <a:noFill/>
          <a:ln>
            <a:noFill/>
          </a:ln>
        </p:spPr>
      </p:pic>
      <p:sp>
        <p:nvSpPr>
          <p:cNvPr id="254" name="Google Shape;254;p39"/>
          <p:cNvSpPr/>
          <p:nvPr/>
        </p:nvSpPr>
        <p:spPr>
          <a:xfrm>
            <a:off x="3590600" y="381825"/>
            <a:ext cx="4836600" cy="13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9"/>
          <p:cNvPicPr preferRelativeResize="0"/>
          <p:nvPr/>
        </p:nvPicPr>
        <p:blipFill>
          <a:blip r:embed="rId5">
            <a:alphaModFix/>
          </a:blip>
          <a:stretch>
            <a:fillRect/>
          </a:stretch>
        </p:blipFill>
        <p:spPr>
          <a:xfrm>
            <a:off x="5108925" y="1024850"/>
            <a:ext cx="1799949" cy="3213723"/>
          </a:xfrm>
          <a:prstGeom prst="rect">
            <a:avLst/>
          </a:prstGeom>
          <a:noFill/>
          <a:ln>
            <a:noFill/>
          </a:ln>
        </p:spPr>
      </p:pic>
      <p:pic>
        <p:nvPicPr>
          <p:cNvPr id="256" name="Google Shape;256;p39"/>
          <p:cNvPicPr preferRelativeResize="0"/>
          <p:nvPr/>
        </p:nvPicPr>
        <p:blipFill>
          <a:blip r:embed="rId6">
            <a:alphaModFix/>
          </a:blip>
          <a:stretch>
            <a:fillRect/>
          </a:stretch>
        </p:blipFill>
        <p:spPr>
          <a:xfrm>
            <a:off x="1382462" y="591350"/>
            <a:ext cx="725175" cy="889524"/>
          </a:xfrm>
          <a:prstGeom prst="rect">
            <a:avLst/>
          </a:prstGeom>
          <a:noFill/>
          <a:ln>
            <a:noFill/>
          </a:ln>
        </p:spPr>
      </p:pic>
      <p:pic>
        <p:nvPicPr>
          <p:cNvPr id="257" name="Google Shape;257;p39"/>
          <p:cNvPicPr preferRelativeResize="0"/>
          <p:nvPr/>
        </p:nvPicPr>
        <p:blipFill>
          <a:blip r:embed="rId7">
            <a:alphaModFix/>
          </a:blip>
          <a:stretch>
            <a:fillRect/>
          </a:stretch>
        </p:blipFill>
        <p:spPr>
          <a:xfrm>
            <a:off x="6908875" y="2709600"/>
            <a:ext cx="1436401" cy="1447375"/>
          </a:xfrm>
          <a:prstGeom prst="rect">
            <a:avLst/>
          </a:prstGeom>
          <a:noFill/>
          <a:ln>
            <a:noFill/>
          </a:ln>
        </p:spPr>
      </p:pic>
      <p:sp>
        <p:nvSpPr>
          <p:cNvPr id="258" name="Google Shape;258;p39"/>
          <p:cNvSpPr txBox="1"/>
          <p:nvPr/>
        </p:nvSpPr>
        <p:spPr>
          <a:xfrm>
            <a:off x="663175" y="2346600"/>
            <a:ext cx="38586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Unfortunately</a:t>
            </a:r>
            <a:r>
              <a:rPr lang="en">
                <a:latin typeface="Consolas"/>
                <a:ea typeface="Consolas"/>
                <a:cs typeface="Consolas"/>
                <a:sym typeface="Consolas"/>
              </a:rPr>
              <a:t> you will have to deal with autolayout constraints</a:t>
            </a:r>
            <a:endParaRPr>
              <a:latin typeface="Consolas"/>
              <a:ea typeface="Consolas"/>
              <a:cs typeface="Consolas"/>
              <a:sym typeface="Consolas"/>
            </a:endParaRPr>
          </a:p>
        </p:txBody>
      </p:sp>
      <p:pic>
        <p:nvPicPr>
          <p:cNvPr id="259" name="Google Shape;259;p39"/>
          <p:cNvPicPr preferRelativeResize="0"/>
          <p:nvPr/>
        </p:nvPicPr>
        <p:blipFill>
          <a:blip r:embed="rId8">
            <a:alphaModFix/>
          </a:blip>
          <a:stretch>
            <a:fillRect/>
          </a:stretch>
        </p:blipFill>
        <p:spPr>
          <a:xfrm>
            <a:off x="2077850" y="3040625"/>
            <a:ext cx="1029250" cy="1029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0"/>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265" name="Google Shape;265;p40"/>
          <p:cNvPicPr preferRelativeResize="0"/>
          <p:nvPr/>
        </p:nvPicPr>
        <p:blipFill>
          <a:blip r:embed="rId4">
            <a:alphaModFix/>
          </a:blip>
          <a:stretch>
            <a:fillRect/>
          </a:stretch>
        </p:blipFill>
        <p:spPr>
          <a:xfrm>
            <a:off x="6843888" y="490213"/>
            <a:ext cx="1091800" cy="1091800"/>
          </a:xfrm>
          <a:prstGeom prst="rect">
            <a:avLst/>
          </a:prstGeom>
          <a:noFill/>
          <a:ln>
            <a:noFill/>
          </a:ln>
        </p:spPr>
      </p:pic>
      <p:sp>
        <p:nvSpPr>
          <p:cNvPr id="266" name="Google Shape;266;p40"/>
          <p:cNvSpPr/>
          <p:nvPr/>
        </p:nvSpPr>
        <p:spPr>
          <a:xfrm>
            <a:off x="3590600" y="381825"/>
            <a:ext cx="4836600" cy="13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0"/>
          <p:cNvPicPr preferRelativeResize="0"/>
          <p:nvPr/>
        </p:nvPicPr>
        <p:blipFill>
          <a:blip r:embed="rId5">
            <a:alphaModFix/>
          </a:blip>
          <a:stretch>
            <a:fillRect/>
          </a:stretch>
        </p:blipFill>
        <p:spPr>
          <a:xfrm>
            <a:off x="1382462" y="591350"/>
            <a:ext cx="725175" cy="889524"/>
          </a:xfrm>
          <a:prstGeom prst="rect">
            <a:avLst/>
          </a:prstGeom>
          <a:noFill/>
          <a:ln>
            <a:noFill/>
          </a:ln>
        </p:spPr>
      </p:pic>
      <p:sp>
        <p:nvSpPr>
          <p:cNvPr id="268" name="Google Shape;268;p40"/>
          <p:cNvSpPr txBox="1"/>
          <p:nvPr/>
        </p:nvSpPr>
        <p:spPr>
          <a:xfrm>
            <a:off x="477100" y="1614425"/>
            <a:ext cx="4942200" cy="3000000"/>
          </a:xfrm>
          <a:prstGeom prst="rect">
            <a:avLst/>
          </a:prstGeom>
          <a:no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highlight>
                  <a:srgbClr val="FFFFFF"/>
                </a:highlight>
                <a:latin typeface="Consolas"/>
                <a:ea typeface="Consolas"/>
                <a:cs typeface="Consolas"/>
                <a:sym typeface="Consolas"/>
              </a:rPr>
              <a:t>let</a:t>
            </a:r>
            <a:r>
              <a:rPr lang="en" sz="900">
                <a:solidFill>
                  <a:schemeClr val="dk1"/>
                </a:solidFill>
                <a:highlight>
                  <a:srgbClr val="FFFFFF"/>
                </a:highlight>
                <a:latin typeface="Consolas"/>
                <a:ea typeface="Consolas"/>
                <a:cs typeface="Consolas"/>
                <a:sym typeface="Consolas"/>
              </a:rPr>
              <a:t> textLayer = </a:t>
            </a:r>
            <a:r>
              <a:rPr lang="en" sz="900">
                <a:solidFill>
                  <a:srgbClr val="660066"/>
                </a:solidFill>
                <a:highlight>
                  <a:srgbClr val="FFFFFF"/>
                </a:highlight>
                <a:latin typeface="Consolas"/>
                <a:ea typeface="Consolas"/>
                <a:cs typeface="Consolas"/>
                <a:sym typeface="Consolas"/>
              </a:rPr>
              <a:t>CATextLayer</a:t>
            </a:r>
            <a:r>
              <a:rPr lang="en" sz="900">
                <a:solidFill>
                  <a:schemeClr val="dk1"/>
                </a:solidFill>
                <a:highlight>
                  <a:srgbClr val="FFFFFF"/>
                </a:highlight>
                <a:latin typeface="Consolas"/>
                <a:ea typeface="Consolas"/>
                <a:cs typeface="Consolas"/>
                <a:sym typeface="Consolas"/>
              </a:rPr>
              <a:t>()</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textLayer.backgroundColor = color.cgColor       </a:t>
            </a:r>
            <a:endParaRPr sz="900">
              <a:solidFill>
                <a:schemeClr val="dk1"/>
              </a:solidFill>
              <a:highlight>
                <a:srgbClr val="FFFFFF"/>
              </a:highlight>
              <a:latin typeface="Consolas"/>
              <a:ea typeface="Consolas"/>
              <a:cs typeface="Consolas"/>
              <a:sym typeface="Consolas"/>
            </a:endParaRPr>
          </a:p>
          <a:p>
            <a:pPr indent="0" lvl="0" marL="76200" marR="76200" rtl="0" algn="l">
              <a:lnSpc>
                <a:spcPct val="115000"/>
              </a:lnSpc>
              <a:spcBef>
                <a:spcPts val="0"/>
              </a:spcBef>
              <a:spcAft>
                <a:spcPts val="0"/>
              </a:spcAft>
              <a:buNone/>
            </a:pPr>
            <a:r>
              <a:rPr lang="en" sz="900">
                <a:solidFill>
                  <a:schemeClr val="dk1"/>
                </a:solidFill>
                <a:highlight>
                  <a:srgbClr val="FFFFFF"/>
                </a:highlight>
                <a:latin typeface="Consolas"/>
                <a:ea typeface="Consolas"/>
                <a:cs typeface="Consolas"/>
                <a:sym typeface="Consolas"/>
              </a:rPr>
              <a:t>textLayer.foregroundColor = </a:t>
            </a:r>
            <a:r>
              <a:rPr lang="en" sz="900">
                <a:solidFill>
                  <a:srgbClr val="660066"/>
                </a:solidFill>
                <a:highlight>
                  <a:srgbClr val="FFFFFF"/>
                </a:highlight>
                <a:latin typeface="Consolas"/>
                <a:ea typeface="Consolas"/>
                <a:cs typeface="Consolas"/>
                <a:sym typeface="Consolas"/>
              </a:rPr>
              <a:t>UIColor</a:t>
            </a:r>
            <a:r>
              <a:rPr lang="en" sz="900">
                <a:solidFill>
                  <a:schemeClr val="dk1"/>
                </a:solidFill>
                <a:highlight>
                  <a:srgbClr val="FFFFFF"/>
                </a:highlight>
                <a:latin typeface="Consolas"/>
                <a:ea typeface="Consolas"/>
                <a:cs typeface="Consolas"/>
                <a:sym typeface="Consolas"/>
              </a:rPr>
              <a:t>.white.cgColor</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textLayer.frame = frame</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textLayer.alignmentMode = kCAAlignmentLeft</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textLayer.isWrapped = </a:t>
            </a:r>
            <a:r>
              <a:rPr lang="en" sz="900">
                <a:solidFill>
                  <a:srgbClr val="006666"/>
                </a:solidFill>
                <a:highlight>
                  <a:srgbClr val="FFFFFF"/>
                </a:highlight>
                <a:latin typeface="Consolas"/>
                <a:ea typeface="Consolas"/>
                <a:cs typeface="Consolas"/>
                <a:sym typeface="Consolas"/>
              </a:rPr>
              <a:t>true</a:t>
            </a:r>
            <a:br>
              <a:rPr lang="en" sz="900">
                <a:solidFill>
                  <a:schemeClr val="dk1"/>
                </a:solidFill>
                <a:highlight>
                  <a:srgbClr val="FFFFFF"/>
                </a:highlight>
                <a:latin typeface="Consolas"/>
                <a:ea typeface="Consolas"/>
                <a:cs typeface="Consolas"/>
                <a:sym typeface="Consolas"/>
              </a:rPr>
            </a:br>
            <a:r>
              <a:rPr lang="en" sz="900">
                <a:solidFill>
                  <a:srgbClr val="000088"/>
                </a:solidFill>
                <a:highlight>
                  <a:srgbClr val="FFFFFF"/>
                </a:highlight>
                <a:latin typeface="Consolas"/>
                <a:ea typeface="Consolas"/>
                <a:cs typeface="Consolas"/>
                <a:sym typeface="Consolas"/>
              </a:rPr>
              <a:t>let</a:t>
            </a:r>
            <a:r>
              <a:rPr lang="en" sz="900">
                <a:solidFill>
                  <a:schemeClr val="dk1"/>
                </a:solidFill>
                <a:highlight>
                  <a:srgbClr val="FFFFFF"/>
                </a:highlight>
                <a:latin typeface="Consolas"/>
                <a:ea typeface="Consolas"/>
                <a:cs typeface="Consolas"/>
                <a:sym typeface="Consolas"/>
              </a:rPr>
              <a:t> font = </a:t>
            </a:r>
            <a:r>
              <a:rPr lang="en" sz="900">
                <a:solidFill>
                  <a:srgbClr val="660066"/>
                </a:solidFill>
                <a:highlight>
                  <a:srgbClr val="FFFFFF"/>
                </a:highlight>
                <a:latin typeface="Consolas"/>
                <a:ea typeface="Consolas"/>
                <a:cs typeface="Consolas"/>
                <a:sym typeface="Consolas"/>
              </a:rPr>
              <a:t>CTFontCreateWithName</a:t>
            </a:r>
            <a:r>
              <a:rPr lang="en" sz="900">
                <a:solidFill>
                  <a:schemeClr val="dk1"/>
                </a:solidFill>
                <a:highlight>
                  <a:srgbClr val="FFFFFF"/>
                </a:highlight>
                <a:latin typeface="Consolas"/>
                <a:ea typeface="Consolas"/>
                <a:cs typeface="Consolas"/>
                <a:sym typeface="Consolas"/>
              </a:rPr>
              <a:t>(</a:t>
            </a:r>
            <a:r>
              <a:rPr lang="en" sz="900">
                <a:solidFill>
                  <a:srgbClr val="008800"/>
                </a:solidFill>
                <a:highlight>
                  <a:srgbClr val="FFFFFF"/>
                </a:highlight>
                <a:latin typeface="Consolas"/>
                <a:ea typeface="Consolas"/>
                <a:cs typeface="Consolas"/>
                <a:sym typeface="Consolas"/>
              </a:rPr>
              <a:t>"System"</a:t>
            </a:r>
            <a:r>
              <a:rPr lang="en" sz="900">
                <a:solidFill>
                  <a:schemeClr val="dk1"/>
                </a:solidFill>
                <a:highlight>
                  <a:srgbClr val="FFFFFF"/>
                </a:highlight>
                <a:latin typeface="Consolas"/>
                <a:ea typeface="Consolas"/>
                <a:cs typeface="Consolas"/>
                <a:sym typeface="Consolas"/>
              </a:rPr>
              <a:t> </a:t>
            </a:r>
            <a:r>
              <a:rPr lang="en" sz="900">
                <a:solidFill>
                  <a:srgbClr val="000088"/>
                </a:solidFill>
                <a:highlight>
                  <a:srgbClr val="FFFFFF"/>
                </a:highlight>
                <a:latin typeface="Consolas"/>
                <a:ea typeface="Consolas"/>
                <a:cs typeface="Consolas"/>
                <a:sym typeface="Consolas"/>
              </a:rPr>
              <a:t>as</a:t>
            </a:r>
            <a:r>
              <a:rPr lang="en" sz="900">
                <a:solidFill>
                  <a:schemeClr val="dk1"/>
                </a:solidFill>
                <a:highlight>
                  <a:srgbClr val="FFFFFF"/>
                </a:highlight>
                <a:latin typeface="Consolas"/>
                <a:ea typeface="Consolas"/>
                <a:cs typeface="Consolas"/>
                <a:sym typeface="Consolas"/>
              </a:rPr>
              <a:t> </a:t>
            </a:r>
            <a:r>
              <a:rPr lang="en" sz="900">
                <a:solidFill>
                  <a:srgbClr val="660066"/>
                </a:solidFill>
                <a:highlight>
                  <a:srgbClr val="FFFFFF"/>
                </a:highlight>
                <a:latin typeface="Consolas"/>
                <a:ea typeface="Consolas"/>
                <a:cs typeface="Consolas"/>
                <a:sym typeface="Consolas"/>
              </a:rPr>
              <a:t>CFString</a:t>
            </a:r>
            <a:r>
              <a:rPr lang="en" sz="900">
                <a:solidFill>
                  <a:schemeClr val="dk1"/>
                </a:solidFill>
                <a:highlight>
                  <a:srgbClr val="FFFFFF"/>
                </a:highlight>
                <a:latin typeface="Consolas"/>
                <a:ea typeface="Consolas"/>
                <a:cs typeface="Consolas"/>
                <a:sym typeface="Consolas"/>
              </a:rPr>
              <a:t>, </a:t>
            </a:r>
            <a:r>
              <a:rPr lang="en" sz="900">
                <a:solidFill>
                  <a:srgbClr val="006666"/>
                </a:solidFill>
                <a:highlight>
                  <a:srgbClr val="FFFFFF"/>
                </a:highlight>
                <a:latin typeface="Consolas"/>
                <a:ea typeface="Consolas"/>
                <a:cs typeface="Consolas"/>
                <a:sym typeface="Consolas"/>
              </a:rPr>
              <a:t>18.0</a:t>
            </a:r>
            <a:r>
              <a:rPr lang="en" sz="900">
                <a:solidFill>
                  <a:schemeClr val="dk1"/>
                </a:solidFill>
                <a:highlight>
                  <a:srgbClr val="FFFFFF"/>
                </a:highlight>
                <a:latin typeface="Consolas"/>
                <a:ea typeface="Consolas"/>
                <a:cs typeface="Consolas"/>
                <a:sym typeface="Consolas"/>
              </a:rPr>
              <a:t>, </a:t>
            </a:r>
            <a:r>
              <a:rPr lang="en" sz="900">
                <a:solidFill>
                  <a:srgbClr val="006666"/>
                </a:solidFill>
                <a:highlight>
                  <a:srgbClr val="FFFFFF"/>
                </a:highlight>
                <a:latin typeface="Consolas"/>
                <a:ea typeface="Consolas"/>
                <a:cs typeface="Consolas"/>
                <a:sym typeface="Consolas"/>
              </a:rPr>
              <a:t>nil</a:t>
            </a:r>
            <a:r>
              <a:rPr lang="en" sz="900">
                <a:solidFill>
                  <a:schemeClr val="dk1"/>
                </a:solidFill>
                <a:highlight>
                  <a:srgbClr val="FFFFFF"/>
                </a:highlight>
                <a:latin typeface="Consolas"/>
                <a:ea typeface="Consolas"/>
                <a:cs typeface="Consolas"/>
                <a:sym typeface="Consolas"/>
              </a:rPr>
              <a:t>)</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textLayer.font = font</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textLayer.fontSize = </a:t>
            </a:r>
            <a:r>
              <a:rPr lang="en" sz="900">
                <a:solidFill>
                  <a:srgbClr val="006666"/>
                </a:solidFill>
                <a:highlight>
                  <a:srgbClr val="FFFFFF"/>
                </a:highlight>
                <a:latin typeface="Consolas"/>
                <a:ea typeface="Consolas"/>
                <a:cs typeface="Consolas"/>
                <a:sym typeface="Consolas"/>
              </a:rPr>
              <a:t>18.0</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textLayer.contentsScale = </a:t>
            </a:r>
            <a:r>
              <a:rPr lang="en" sz="900">
                <a:solidFill>
                  <a:srgbClr val="660066"/>
                </a:solidFill>
                <a:highlight>
                  <a:srgbClr val="FFFFFF"/>
                </a:highlight>
                <a:latin typeface="Consolas"/>
                <a:ea typeface="Consolas"/>
                <a:cs typeface="Consolas"/>
                <a:sym typeface="Consolas"/>
              </a:rPr>
              <a:t>UIScreen</a:t>
            </a:r>
            <a:r>
              <a:rPr lang="en" sz="900">
                <a:solidFill>
                  <a:schemeClr val="dk1"/>
                </a:solidFill>
                <a:highlight>
                  <a:srgbClr val="FFFFFF"/>
                </a:highlight>
                <a:latin typeface="Consolas"/>
                <a:ea typeface="Consolas"/>
                <a:cs typeface="Consolas"/>
                <a:sym typeface="Consolas"/>
              </a:rPr>
              <a:t>.main.scale</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textLayer.string = label</a:t>
            </a:r>
            <a:br>
              <a:rPr lang="en" sz="900">
                <a:solidFill>
                  <a:schemeClr val="dk1"/>
                </a:solidFill>
                <a:highlight>
                  <a:srgbClr val="FFFFFF"/>
                </a:highlight>
                <a:latin typeface="Consolas"/>
                <a:ea typeface="Consolas"/>
                <a:cs typeface="Consolas"/>
                <a:sym typeface="Consolas"/>
              </a:rPr>
            </a:br>
            <a:r>
              <a:rPr lang="en" sz="900">
                <a:solidFill>
                  <a:schemeClr val="dk1"/>
                </a:solidFill>
                <a:highlight>
                  <a:srgbClr val="FFFFFF"/>
                </a:highlight>
                <a:latin typeface="Consolas"/>
                <a:ea typeface="Consolas"/>
                <a:cs typeface="Consolas"/>
                <a:sym typeface="Consolas"/>
              </a:rPr>
              <a:t>        </a:t>
            </a:r>
            <a:br>
              <a:rPr lang="en" sz="900">
                <a:solidFill>
                  <a:schemeClr val="dk1"/>
                </a:solidFill>
                <a:highlight>
                  <a:srgbClr val="FFFFFF"/>
                </a:highlight>
                <a:latin typeface="Consolas"/>
                <a:ea typeface="Consolas"/>
                <a:cs typeface="Consolas"/>
                <a:sym typeface="Consolas"/>
              </a:rPr>
            </a:br>
            <a:r>
              <a:rPr lang="en" sz="900">
                <a:solidFill>
                  <a:srgbClr val="000088"/>
                </a:solidFill>
                <a:highlight>
                  <a:srgbClr val="FFFFFF"/>
                </a:highlight>
                <a:latin typeface="Consolas"/>
                <a:ea typeface="Consolas"/>
                <a:cs typeface="Consolas"/>
                <a:sym typeface="Consolas"/>
              </a:rPr>
              <a:t>self</a:t>
            </a:r>
            <a:r>
              <a:rPr lang="en" sz="900">
                <a:solidFill>
                  <a:schemeClr val="dk1"/>
                </a:solidFill>
                <a:highlight>
                  <a:srgbClr val="FFFFFF"/>
                </a:highlight>
                <a:latin typeface="Consolas"/>
                <a:ea typeface="Consolas"/>
                <a:cs typeface="Consolas"/>
                <a:sym typeface="Consolas"/>
              </a:rPr>
              <a:t>.view.layer.addSublayer(textLayer)</a:t>
            </a:r>
            <a:endParaRPr sz="900">
              <a:solidFill>
                <a:schemeClr val="dk1"/>
              </a:solidFill>
              <a:highlight>
                <a:srgbClr val="FFFFFF"/>
              </a:highlight>
              <a:latin typeface="Consolas"/>
              <a:ea typeface="Consolas"/>
              <a:cs typeface="Consolas"/>
              <a:sym typeface="Consolas"/>
            </a:endParaRPr>
          </a:p>
        </p:txBody>
      </p:sp>
      <p:pic>
        <p:nvPicPr>
          <p:cNvPr id="269" name="Google Shape;269;p40"/>
          <p:cNvPicPr preferRelativeResize="0"/>
          <p:nvPr/>
        </p:nvPicPr>
        <p:blipFill>
          <a:blip r:embed="rId6">
            <a:alphaModFix/>
          </a:blip>
          <a:stretch>
            <a:fillRect/>
          </a:stretch>
        </p:blipFill>
        <p:spPr>
          <a:xfrm>
            <a:off x="5108925" y="1024850"/>
            <a:ext cx="1799949" cy="3213723"/>
          </a:xfrm>
          <a:prstGeom prst="rect">
            <a:avLst/>
          </a:prstGeom>
          <a:noFill/>
          <a:ln>
            <a:noFill/>
          </a:ln>
        </p:spPr>
      </p:pic>
      <p:pic>
        <p:nvPicPr>
          <p:cNvPr id="270" name="Google Shape;270;p40"/>
          <p:cNvPicPr preferRelativeResize="0"/>
          <p:nvPr/>
        </p:nvPicPr>
        <p:blipFill>
          <a:blip r:embed="rId7">
            <a:alphaModFix/>
          </a:blip>
          <a:stretch>
            <a:fillRect/>
          </a:stretch>
        </p:blipFill>
        <p:spPr>
          <a:xfrm>
            <a:off x="6908875" y="2709600"/>
            <a:ext cx="1436401" cy="144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276" name="Google Shape;276;p41"/>
          <p:cNvPicPr preferRelativeResize="0"/>
          <p:nvPr/>
        </p:nvPicPr>
        <p:blipFill>
          <a:blip r:embed="rId4">
            <a:alphaModFix/>
          </a:blip>
          <a:stretch>
            <a:fillRect/>
          </a:stretch>
        </p:blipFill>
        <p:spPr>
          <a:xfrm>
            <a:off x="6843888" y="490213"/>
            <a:ext cx="1091800" cy="1091800"/>
          </a:xfrm>
          <a:prstGeom prst="rect">
            <a:avLst/>
          </a:prstGeom>
          <a:noFill/>
          <a:ln>
            <a:noFill/>
          </a:ln>
        </p:spPr>
      </p:pic>
      <p:sp>
        <p:nvSpPr>
          <p:cNvPr id="277" name="Google Shape;277;p41"/>
          <p:cNvSpPr/>
          <p:nvPr/>
        </p:nvSpPr>
        <p:spPr>
          <a:xfrm>
            <a:off x="5694075" y="381825"/>
            <a:ext cx="2733000" cy="1326300"/>
          </a:xfrm>
          <a:prstGeom prst="rect">
            <a:avLst/>
          </a:prstGeom>
          <a:solidFill>
            <a:srgbClr val="FFFFFF">
              <a:alpha val="8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1"/>
          <p:cNvPicPr preferRelativeResize="0"/>
          <p:nvPr/>
        </p:nvPicPr>
        <p:blipFill>
          <a:blip r:embed="rId5">
            <a:alphaModFix/>
          </a:blip>
          <a:stretch>
            <a:fillRect/>
          </a:stretch>
        </p:blipFill>
        <p:spPr>
          <a:xfrm>
            <a:off x="79100" y="1708125"/>
            <a:ext cx="1799949" cy="3213723"/>
          </a:xfrm>
          <a:prstGeom prst="rect">
            <a:avLst/>
          </a:prstGeom>
          <a:noFill/>
          <a:ln>
            <a:noFill/>
          </a:ln>
        </p:spPr>
      </p:pic>
      <p:pic>
        <p:nvPicPr>
          <p:cNvPr id="279" name="Google Shape;279;p41"/>
          <p:cNvPicPr preferRelativeResize="0"/>
          <p:nvPr/>
        </p:nvPicPr>
        <p:blipFill>
          <a:blip r:embed="rId6">
            <a:alphaModFix/>
          </a:blip>
          <a:stretch>
            <a:fillRect/>
          </a:stretch>
        </p:blipFill>
        <p:spPr>
          <a:xfrm>
            <a:off x="1789451" y="2816800"/>
            <a:ext cx="1436401" cy="1447375"/>
          </a:xfrm>
          <a:prstGeom prst="rect">
            <a:avLst/>
          </a:prstGeom>
          <a:noFill/>
          <a:ln>
            <a:noFill/>
          </a:ln>
        </p:spPr>
      </p:pic>
      <p:pic>
        <p:nvPicPr>
          <p:cNvPr id="280" name="Google Shape;280;p41"/>
          <p:cNvPicPr preferRelativeResize="0"/>
          <p:nvPr/>
        </p:nvPicPr>
        <p:blipFill>
          <a:blip r:embed="rId7">
            <a:alphaModFix/>
          </a:blip>
          <a:stretch>
            <a:fillRect/>
          </a:stretch>
        </p:blipFill>
        <p:spPr>
          <a:xfrm>
            <a:off x="1382462" y="591350"/>
            <a:ext cx="725175" cy="889524"/>
          </a:xfrm>
          <a:prstGeom prst="rect">
            <a:avLst/>
          </a:prstGeom>
          <a:noFill/>
          <a:ln>
            <a:noFill/>
          </a:ln>
        </p:spPr>
      </p:pic>
      <p:grpSp>
        <p:nvGrpSpPr>
          <p:cNvPr id="281" name="Google Shape;281;p41"/>
          <p:cNvGrpSpPr/>
          <p:nvPr/>
        </p:nvGrpSpPr>
        <p:grpSpPr>
          <a:xfrm>
            <a:off x="115999" y="1680608"/>
            <a:ext cx="2867100" cy="858300"/>
            <a:chOff x="1666826" y="2116033"/>
            <a:chExt cx="2867100" cy="858300"/>
          </a:xfrm>
        </p:grpSpPr>
        <p:sp>
          <p:nvSpPr>
            <p:cNvPr id="282" name="Google Shape;282;p41"/>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sp>
        <p:nvSpPr>
          <p:cNvPr id="284" name="Google Shape;284;p41"/>
          <p:cNvSpPr/>
          <p:nvPr/>
        </p:nvSpPr>
        <p:spPr>
          <a:xfrm>
            <a:off x="79100" y="381825"/>
            <a:ext cx="3270300" cy="4689300"/>
          </a:xfrm>
          <a:prstGeom prst="rect">
            <a:avLst/>
          </a:prstGeom>
          <a:solidFill>
            <a:srgbClr val="FFFFFF">
              <a:alpha val="8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nvSpPr>
        <p:spPr>
          <a:xfrm>
            <a:off x="5691100" y="2377050"/>
            <a:ext cx="2463600" cy="38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Roboto"/>
                <a:ea typeface="Roboto"/>
                <a:cs typeface="Roboto"/>
                <a:sym typeface="Roboto"/>
                <a:hlinkClick r:id="rId3"/>
              </a:rPr>
              <a:t>https://cs47.stanford.edu</a:t>
            </a:r>
            <a:endParaRPr sz="1000">
              <a:latin typeface="Roboto"/>
              <a:ea typeface="Roboto"/>
              <a:cs typeface="Roboto"/>
              <a:sym typeface="Roboto"/>
            </a:endParaRPr>
          </a:p>
        </p:txBody>
      </p:sp>
      <p:pic>
        <p:nvPicPr>
          <p:cNvPr id="73" name="Google Shape;73;p15"/>
          <p:cNvPicPr preferRelativeResize="0"/>
          <p:nvPr/>
        </p:nvPicPr>
        <p:blipFill>
          <a:blip r:embed="rId4">
            <a:alphaModFix/>
          </a:blip>
          <a:stretch>
            <a:fillRect/>
          </a:stretch>
        </p:blipFill>
        <p:spPr>
          <a:xfrm>
            <a:off x="885975" y="254350"/>
            <a:ext cx="4637075" cy="49177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290" name="Google Shape;290;p42"/>
          <p:cNvPicPr preferRelativeResize="0"/>
          <p:nvPr/>
        </p:nvPicPr>
        <p:blipFill>
          <a:blip r:embed="rId4">
            <a:alphaModFix/>
          </a:blip>
          <a:stretch>
            <a:fillRect/>
          </a:stretch>
        </p:blipFill>
        <p:spPr>
          <a:xfrm>
            <a:off x="6843888" y="490213"/>
            <a:ext cx="1091800" cy="1091800"/>
          </a:xfrm>
          <a:prstGeom prst="rect">
            <a:avLst/>
          </a:prstGeom>
          <a:noFill/>
          <a:ln>
            <a:noFill/>
          </a:ln>
        </p:spPr>
      </p:pic>
      <p:sp>
        <p:nvSpPr>
          <p:cNvPr id="291" name="Google Shape;291;p42"/>
          <p:cNvSpPr/>
          <p:nvPr/>
        </p:nvSpPr>
        <p:spPr>
          <a:xfrm>
            <a:off x="5694075" y="381825"/>
            <a:ext cx="2733000" cy="13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2"/>
          <p:cNvPicPr preferRelativeResize="0"/>
          <p:nvPr/>
        </p:nvPicPr>
        <p:blipFill>
          <a:blip r:embed="rId5">
            <a:alphaModFix/>
          </a:blip>
          <a:stretch>
            <a:fillRect/>
          </a:stretch>
        </p:blipFill>
        <p:spPr>
          <a:xfrm>
            <a:off x="79100" y="1708125"/>
            <a:ext cx="1799949" cy="3213723"/>
          </a:xfrm>
          <a:prstGeom prst="rect">
            <a:avLst/>
          </a:prstGeom>
          <a:noFill/>
          <a:ln>
            <a:noFill/>
          </a:ln>
        </p:spPr>
      </p:pic>
      <p:pic>
        <p:nvPicPr>
          <p:cNvPr id="293" name="Google Shape;293;p42"/>
          <p:cNvPicPr preferRelativeResize="0"/>
          <p:nvPr/>
        </p:nvPicPr>
        <p:blipFill>
          <a:blip r:embed="rId6">
            <a:alphaModFix/>
          </a:blip>
          <a:stretch>
            <a:fillRect/>
          </a:stretch>
        </p:blipFill>
        <p:spPr>
          <a:xfrm>
            <a:off x="1789451" y="2816800"/>
            <a:ext cx="1436401" cy="1447375"/>
          </a:xfrm>
          <a:prstGeom prst="rect">
            <a:avLst/>
          </a:prstGeom>
          <a:noFill/>
          <a:ln>
            <a:noFill/>
          </a:ln>
        </p:spPr>
      </p:pic>
      <p:pic>
        <p:nvPicPr>
          <p:cNvPr id="294" name="Google Shape;294;p42"/>
          <p:cNvPicPr preferRelativeResize="0"/>
          <p:nvPr/>
        </p:nvPicPr>
        <p:blipFill>
          <a:blip r:embed="rId7">
            <a:alphaModFix/>
          </a:blip>
          <a:stretch>
            <a:fillRect/>
          </a:stretch>
        </p:blipFill>
        <p:spPr>
          <a:xfrm>
            <a:off x="1382462" y="591350"/>
            <a:ext cx="725175" cy="889524"/>
          </a:xfrm>
          <a:prstGeom prst="rect">
            <a:avLst/>
          </a:prstGeom>
          <a:noFill/>
          <a:ln>
            <a:noFill/>
          </a:ln>
        </p:spPr>
      </p:pic>
      <p:grpSp>
        <p:nvGrpSpPr>
          <p:cNvPr id="295" name="Google Shape;295;p42"/>
          <p:cNvGrpSpPr/>
          <p:nvPr/>
        </p:nvGrpSpPr>
        <p:grpSpPr>
          <a:xfrm>
            <a:off x="115999" y="1680608"/>
            <a:ext cx="2867100" cy="858300"/>
            <a:chOff x="1666826" y="2116033"/>
            <a:chExt cx="2867100" cy="858300"/>
          </a:xfrm>
        </p:grpSpPr>
        <p:sp>
          <p:nvSpPr>
            <p:cNvPr id="296" name="Google Shape;296;p42"/>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sp>
        <p:nvSpPr>
          <p:cNvPr id="298" name="Google Shape;298;p42"/>
          <p:cNvSpPr/>
          <p:nvPr/>
        </p:nvSpPr>
        <p:spPr>
          <a:xfrm>
            <a:off x="79100" y="381825"/>
            <a:ext cx="3270300" cy="468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2"/>
          <p:cNvPicPr preferRelativeResize="0"/>
          <p:nvPr/>
        </p:nvPicPr>
        <p:blipFill>
          <a:blip r:embed="rId8">
            <a:alphaModFix/>
          </a:blip>
          <a:stretch>
            <a:fillRect/>
          </a:stretch>
        </p:blipFill>
        <p:spPr>
          <a:xfrm>
            <a:off x="6779050" y="1708125"/>
            <a:ext cx="1811261" cy="3130575"/>
          </a:xfrm>
          <a:prstGeom prst="rect">
            <a:avLst/>
          </a:prstGeom>
          <a:noFill/>
          <a:ln>
            <a:noFill/>
          </a:ln>
        </p:spPr>
      </p:pic>
      <p:sp>
        <p:nvSpPr>
          <p:cNvPr id="300" name="Google Shape;300;p42"/>
          <p:cNvSpPr txBox="1"/>
          <p:nvPr/>
        </p:nvSpPr>
        <p:spPr>
          <a:xfrm>
            <a:off x="477100" y="1614425"/>
            <a:ext cx="4942200" cy="3000000"/>
          </a:xfrm>
          <a:prstGeom prst="rect">
            <a:avLst/>
          </a:prstGeom>
          <a:noFill/>
          <a:ln>
            <a:noFill/>
          </a:ln>
        </p:spPr>
        <p:txBody>
          <a:bodyPr anchorCtr="0" anchor="ctr" bIns="91425" lIns="91425" spcFirstLastPara="1" rIns="91425" wrap="square" tIns="91425">
            <a:noAutofit/>
          </a:bodyPr>
          <a:lstStyle/>
          <a:p>
            <a:pPr indent="0" lvl="0" marL="330200" marR="38100" rtl="0" algn="l">
              <a:lnSpc>
                <a:spcPct val="150000"/>
              </a:lnSpc>
              <a:spcBef>
                <a:spcPts val="0"/>
              </a:spcBef>
              <a:spcAft>
                <a:spcPts val="0"/>
              </a:spcAft>
              <a:buNone/>
            </a:pPr>
            <a:r>
              <a:rPr lang="en" sz="950">
                <a:solidFill>
                  <a:srgbClr val="FF7800"/>
                </a:solidFill>
                <a:latin typeface="Consolas"/>
                <a:ea typeface="Consolas"/>
                <a:cs typeface="Consolas"/>
                <a:sym typeface="Consolas"/>
              </a:rPr>
              <a:t>LinearLayout</a:t>
            </a:r>
            <a:r>
              <a:rPr lang="en" sz="950">
                <a:solidFill>
                  <a:schemeClr val="dk1"/>
                </a:solidFill>
                <a:latin typeface="Consolas"/>
                <a:ea typeface="Consolas"/>
                <a:cs typeface="Consolas"/>
                <a:sym typeface="Consolas"/>
              </a:rPr>
              <a:t> myLayout </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 findViewById(</a:t>
            </a:r>
            <a:r>
              <a:rPr lang="en" sz="950">
                <a:solidFill>
                  <a:srgbClr val="FF7800"/>
                </a:solidFill>
                <a:latin typeface="Consolas"/>
                <a:ea typeface="Consolas"/>
                <a:cs typeface="Consolas"/>
                <a:sym typeface="Consolas"/>
              </a:rPr>
              <a:t>R.</a:t>
            </a:r>
            <a:r>
              <a:rPr lang="en" sz="950">
                <a:solidFill>
                  <a:schemeClr val="dk1"/>
                </a:solidFill>
                <a:latin typeface="Consolas"/>
                <a:ea typeface="Consolas"/>
                <a:cs typeface="Consolas"/>
                <a:sym typeface="Consolas"/>
              </a:rPr>
              <a:t>id</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main);</a:t>
            </a:r>
            <a:br>
              <a:rPr lang="en" sz="950">
                <a:solidFill>
                  <a:schemeClr val="dk1"/>
                </a:solidFill>
                <a:latin typeface="Consolas"/>
                <a:ea typeface="Consolas"/>
                <a:cs typeface="Consolas"/>
                <a:sym typeface="Consolas"/>
              </a:rPr>
            </a:br>
            <a:br>
              <a:rPr lang="en" sz="950">
                <a:solidFill>
                  <a:schemeClr val="dk1"/>
                </a:solidFill>
                <a:latin typeface="Consolas"/>
                <a:ea typeface="Consolas"/>
                <a:cs typeface="Consolas"/>
                <a:sym typeface="Consolas"/>
              </a:rPr>
            </a:br>
            <a:r>
              <a:rPr lang="en" sz="950">
                <a:solidFill>
                  <a:srgbClr val="FF7800"/>
                </a:solidFill>
                <a:latin typeface="Consolas"/>
                <a:ea typeface="Consolas"/>
                <a:cs typeface="Consolas"/>
                <a:sym typeface="Consolas"/>
              </a:rPr>
              <a:t>Button</a:t>
            </a:r>
            <a:r>
              <a:rPr lang="en" sz="950">
                <a:solidFill>
                  <a:schemeClr val="dk1"/>
                </a:solidFill>
                <a:latin typeface="Consolas"/>
                <a:ea typeface="Consolas"/>
                <a:cs typeface="Consolas"/>
                <a:sym typeface="Consolas"/>
              </a:rPr>
              <a:t> myButton </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new</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Button</a:t>
            </a:r>
            <a:r>
              <a:rPr lang="en" sz="950">
                <a:solidFill>
                  <a:schemeClr val="dk1"/>
                </a:solidFill>
                <a:latin typeface="Consolas"/>
                <a:ea typeface="Consolas"/>
                <a:cs typeface="Consolas"/>
                <a:sym typeface="Consolas"/>
              </a:rPr>
              <a:t>(this);</a:t>
            </a:r>
            <a:br>
              <a:rPr lang="en" sz="950">
                <a:solidFill>
                  <a:schemeClr val="dk1"/>
                </a:solidFill>
                <a:latin typeface="Consolas"/>
                <a:ea typeface="Consolas"/>
                <a:cs typeface="Consolas"/>
                <a:sym typeface="Consolas"/>
              </a:rPr>
            </a:br>
            <a:r>
              <a:rPr lang="en" sz="950">
                <a:solidFill>
                  <a:schemeClr val="dk1"/>
                </a:solidFill>
                <a:latin typeface="Consolas"/>
                <a:ea typeface="Consolas"/>
                <a:cs typeface="Consolas"/>
                <a:sym typeface="Consolas"/>
              </a:rPr>
              <a:t>myButton</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setLayoutParams(</a:t>
            </a:r>
            <a:r>
              <a:rPr lang="en" sz="950">
                <a:solidFill>
                  <a:srgbClr val="FF7800"/>
                </a:solidFill>
                <a:latin typeface="Consolas"/>
                <a:ea typeface="Consolas"/>
                <a:cs typeface="Consolas"/>
                <a:sym typeface="Consolas"/>
              </a:rPr>
              <a:t>new</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LinearLayout</a:t>
            </a:r>
            <a:r>
              <a:rPr lang="en" sz="950">
                <a:solidFill>
                  <a:schemeClr val="dk1"/>
                </a:solidFill>
                <a:latin typeface="Consolas"/>
                <a:ea typeface="Consolas"/>
                <a:cs typeface="Consolas"/>
                <a:sym typeface="Consolas"/>
              </a:rPr>
              <a:t>.</a:t>
            </a:r>
            <a:r>
              <a:rPr lang="en" sz="950">
                <a:solidFill>
                  <a:srgbClr val="FF7800"/>
                </a:solidFill>
                <a:latin typeface="Consolas"/>
                <a:ea typeface="Consolas"/>
                <a:cs typeface="Consolas"/>
                <a:sym typeface="Consolas"/>
              </a:rPr>
              <a:t>LayoutParams</a:t>
            </a:r>
            <a:r>
              <a:rPr lang="en" sz="950">
                <a:solidFill>
                  <a:schemeClr val="dk1"/>
                </a:solidFill>
                <a:latin typeface="Consolas"/>
                <a:ea typeface="Consolas"/>
                <a:cs typeface="Consolas"/>
                <a:sym typeface="Consolas"/>
              </a:rPr>
              <a:t>(</a:t>
            </a:r>
            <a:endParaRPr sz="950">
              <a:solidFill>
                <a:schemeClr val="dk1"/>
              </a:solidFill>
              <a:latin typeface="Consolas"/>
              <a:ea typeface="Consolas"/>
              <a:cs typeface="Consolas"/>
              <a:sym typeface="Consolas"/>
            </a:endParaRPr>
          </a:p>
          <a:p>
            <a:pPr indent="0" lvl="0" marL="330200" marR="38100" rtl="0" algn="l">
              <a:lnSpc>
                <a:spcPct val="150000"/>
              </a:lnSpc>
              <a:spcBef>
                <a:spcPts val="0"/>
              </a:spcBef>
              <a:spcAft>
                <a:spcPts val="0"/>
              </a:spcAft>
              <a:buClr>
                <a:schemeClr val="dk1"/>
              </a:buClr>
              <a:buSzPts val="1100"/>
              <a:buFont typeface="Arial"/>
              <a:buNone/>
            </a:pPr>
            <a:r>
              <a:rPr lang="en" sz="950">
                <a:solidFill>
                  <a:srgbClr val="FF7800"/>
                </a:solidFill>
                <a:latin typeface="Consolas"/>
                <a:ea typeface="Consolas"/>
                <a:cs typeface="Consolas"/>
                <a:sym typeface="Consolas"/>
              </a:rPr>
              <a:t>LinearLayout.LayoutParams.</a:t>
            </a:r>
            <a:r>
              <a:rPr lang="en" sz="950">
                <a:solidFill>
                  <a:srgbClr val="3B5BB5"/>
                </a:solidFill>
                <a:latin typeface="Consolas"/>
                <a:ea typeface="Consolas"/>
                <a:cs typeface="Consolas"/>
                <a:sym typeface="Consolas"/>
              </a:rPr>
              <a:t>MATCH_PARENT</a:t>
            </a:r>
            <a:r>
              <a:rPr lang="en" sz="950">
                <a:solidFill>
                  <a:schemeClr val="dk1"/>
                </a:solidFill>
                <a:latin typeface="Consolas"/>
                <a:ea typeface="Consolas"/>
                <a:cs typeface="Consolas"/>
                <a:sym typeface="Consolas"/>
              </a:rPr>
              <a:t>,</a:t>
            </a:r>
            <a:br>
              <a:rPr lang="en" sz="950">
                <a:solidFill>
                  <a:schemeClr val="dk1"/>
                </a:solidFill>
                <a:latin typeface="Consolas"/>
                <a:ea typeface="Consolas"/>
                <a:cs typeface="Consolas"/>
                <a:sym typeface="Consolas"/>
              </a:rPr>
            </a:br>
            <a:r>
              <a:rPr lang="en" sz="950">
                <a:solidFill>
                  <a:srgbClr val="FF7800"/>
                </a:solidFill>
                <a:latin typeface="Consolas"/>
                <a:ea typeface="Consolas"/>
                <a:cs typeface="Consolas"/>
                <a:sym typeface="Consolas"/>
              </a:rPr>
              <a:t>LinearLayout.LayoutParams.</a:t>
            </a:r>
            <a:r>
              <a:rPr lang="en" sz="950">
                <a:solidFill>
                  <a:srgbClr val="3B5BB5"/>
                </a:solidFill>
                <a:latin typeface="Consolas"/>
                <a:ea typeface="Consolas"/>
                <a:cs typeface="Consolas"/>
                <a:sym typeface="Consolas"/>
              </a:rPr>
              <a:t>MATCH_PARENT</a:t>
            </a:r>
            <a:r>
              <a:rPr lang="en" sz="950">
                <a:solidFill>
                  <a:schemeClr val="dk1"/>
                </a:solidFill>
                <a:latin typeface="Consolas"/>
                <a:ea typeface="Consolas"/>
                <a:cs typeface="Consolas"/>
                <a:sym typeface="Consolas"/>
              </a:rPr>
              <a:t>));</a:t>
            </a:r>
            <a:br>
              <a:rPr lang="en" sz="950">
                <a:solidFill>
                  <a:schemeClr val="dk1"/>
                </a:solidFill>
                <a:latin typeface="Consolas"/>
                <a:ea typeface="Consolas"/>
                <a:cs typeface="Consolas"/>
                <a:sym typeface="Consolas"/>
              </a:rPr>
            </a:br>
            <a:br>
              <a:rPr lang="en" sz="950">
                <a:solidFill>
                  <a:schemeClr val="dk1"/>
                </a:solidFill>
                <a:latin typeface="Consolas"/>
                <a:ea typeface="Consolas"/>
                <a:cs typeface="Consolas"/>
                <a:sym typeface="Consolas"/>
              </a:rPr>
            </a:br>
            <a:r>
              <a:rPr lang="en" sz="950">
                <a:solidFill>
                  <a:schemeClr val="dk1"/>
                </a:solidFill>
                <a:latin typeface="Consolas"/>
                <a:ea typeface="Consolas"/>
                <a:cs typeface="Consolas"/>
                <a:sym typeface="Consolas"/>
              </a:rPr>
              <a:t>myLayout</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addView(myButton);</a:t>
            </a:r>
            <a:br>
              <a:rPr lang="en" sz="950">
                <a:solidFill>
                  <a:schemeClr val="dk1"/>
                </a:solidFill>
                <a:latin typeface="Consolas"/>
                <a:ea typeface="Consolas"/>
                <a:cs typeface="Consolas"/>
                <a:sym typeface="Consolas"/>
              </a:rPr>
            </a:br>
            <a:endParaRPr sz="950">
              <a:solidFill>
                <a:schemeClr val="dk1"/>
              </a:solidFill>
              <a:latin typeface="Consolas"/>
              <a:ea typeface="Consolas"/>
              <a:cs typeface="Consolas"/>
              <a:sym typeface="Consolas"/>
            </a:endParaRPr>
          </a:p>
          <a:p>
            <a:pPr indent="0" lvl="0" marL="292100" rtl="0" algn="l">
              <a:lnSpc>
                <a:spcPct val="115000"/>
              </a:lnSpc>
              <a:spcBef>
                <a:spcPts val="0"/>
              </a:spcBef>
              <a:spcAft>
                <a:spcPts val="0"/>
              </a:spcAft>
              <a:buClr>
                <a:schemeClr val="dk1"/>
              </a:buClr>
              <a:buSzPts val="1100"/>
              <a:buFont typeface="Arial"/>
              <a:buNone/>
            </a:pPr>
            <a:r>
              <a:t/>
            </a:r>
            <a:endParaRPr sz="950">
              <a:solidFill>
                <a:schemeClr val="dk1"/>
              </a:solidFill>
              <a:latin typeface="Consolas"/>
              <a:ea typeface="Consolas"/>
              <a:cs typeface="Consolas"/>
              <a:sym typeface="Consolas"/>
            </a:endParaRPr>
          </a:p>
        </p:txBody>
      </p:sp>
      <p:pic>
        <p:nvPicPr>
          <p:cNvPr id="301" name="Google Shape;301;p42"/>
          <p:cNvPicPr preferRelativeResize="0"/>
          <p:nvPr/>
        </p:nvPicPr>
        <p:blipFill>
          <a:blip r:embed="rId9">
            <a:alphaModFix/>
          </a:blip>
          <a:stretch>
            <a:fillRect/>
          </a:stretch>
        </p:blipFill>
        <p:spPr>
          <a:xfrm>
            <a:off x="5158597" y="1716342"/>
            <a:ext cx="1620450" cy="1499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43"/>
          <p:cNvPicPr preferRelativeResize="0"/>
          <p:nvPr/>
        </p:nvPicPr>
        <p:blipFill>
          <a:blip r:embed="rId3">
            <a:alphaModFix/>
          </a:blip>
          <a:stretch>
            <a:fillRect/>
          </a:stretch>
        </p:blipFill>
        <p:spPr>
          <a:xfrm>
            <a:off x="6843888" y="490213"/>
            <a:ext cx="1091800" cy="1091800"/>
          </a:xfrm>
          <a:prstGeom prst="rect">
            <a:avLst/>
          </a:prstGeom>
          <a:noFill/>
          <a:ln>
            <a:noFill/>
          </a:ln>
        </p:spPr>
      </p:pic>
      <p:sp>
        <p:nvSpPr>
          <p:cNvPr id="307" name="Google Shape;307;p43"/>
          <p:cNvSpPr/>
          <p:nvPr/>
        </p:nvSpPr>
        <p:spPr>
          <a:xfrm>
            <a:off x="5694075" y="381825"/>
            <a:ext cx="2733000" cy="13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3"/>
          <p:cNvPicPr preferRelativeResize="0"/>
          <p:nvPr/>
        </p:nvPicPr>
        <p:blipFill>
          <a:blip r:embed="rId4">
            <a:alphaModFix/>
          </a:blip>
          <a:stretch>
            <a:fillRect/>
          </a:stretch>
        </p:blipFill>
        <p:spPr>
          <a:xfrm>
            <a:off x="79100" y="1708125"/>
            <a:ext cx="1799949" cy="3213723"/>
          </a:xfrm>
          <a:prstGeom prst="rect">
            <a:avLst/>
          </a:prstGeom>
          <a:noFill/>
          <a:ln>
            <a:noFill/>
          </a:ln>
        </p:spPr>
      </p:pic>
      <p:pic>
        <p:nvPicPr>
          <p:cNvPr id="309" name="Google Shape;309;p43"/>
          <p:cNvPicPr preferRelativeResize="0"/>
          <p:nvPr/>
        </p:nvPicPr>
        <p:blipFill>
          <a:blip r:embed="rId5">
            <a:alphaModFix/>
          </a:blip>
          <a:stretch>
            <a:fillRect/>
          </a:stretch>
        </p:blipFill>
        <p:spPr>
          <a:xfrm>
            <a:off x="1789451" y="2816800"/>
            <a:ext cx="1436401" cy="1447375"/>
          </a:xfrm>
          <a:prstGeom prst="rect">
            <a:avLst/>
          </a:prstGeom>
          <a:noFill/>
          <a:ln>
            <a:noFill/>
          </a:ln>
        </p:spPr>
      </p:pic>
      <p:pic>
        <p:nvPicPr>
          <p:cNvPr id="310" name="Google Shape;310;p43"/>
          <p:cNvPicPr preferRelativeResize="0"/>
          <p:nvPr/>
        </p:nvPicPr>
        <p:blipFill>
          <a:blip r:embed="rId6">
            <a:alphaModFix/>
          </a:blip>
          <a:stretch>
            <a:fillRect/>
          </a:stretch>
        </p:blipFill>
        <p:spPr>
          <a:xfrm>
            <a:off x="1382462" y="591350"/>
            <a:ext cx="725175" cy="889524"/>
          </a:xfrm>
          <a:prstGeom prst="rect">
            <a:avLst/>
          </a:prstGeom>
          <a:noFill/>
          <a:ln>
            <a:noFill/>
          </a:ln>
        </p:spPr>
      </p:pic>
      <p:grpSp>
        <p:nvGrpSpPr>
          <p:cNvPr id="311" name="Google Shape;311;p43"/>
          <p:cNvGrpSpPr/>
          <p:nvPr/>
        </p:nvGrpSpPr>
        <p:grpSpPr>
          <a:xfrm>
            <a:off x="115999" y="1680608"/>
            <a:ext cx="2867100" cy="858300"/>
            <a:chOff x="1666826" y="2116033"/>
            <a:chExt cx="2867100" cy="858300"/>
          </a:xfrm>
        </p:grpSpPr>
        <p:sp>
          <p:nvSpPr>
            <p:cNvPr id="312" name="Google Shape;312;p43"/>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sp>
        <p:nvSpPr>
          <p:cNvPr id="314" name="Google Shape;314;p43"/>
          <p:cNvSpPr/>
          <p:nvPr/>
        </p:nvSpPr>
        <p:spPr>
          <a:xfrm>
            <a:off x="79100" y="381825"/>
            <a:ext cx="3270300" cy="468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3"/>
          <p:cNvPicPr preferRelativeResize="0"/>
          <p:nvPr/>
        </p:nvPicPr>
        <p:blipFill>
          <a:blip r:embed="rId7">
            <a:alphaModFix/>
          </a:blip>
          <a:stretch>
            <a:fillRect/>
          </a:stretch>
        </p:blipFill>
        <p:spPr>
          <a:xfrm>
            <a:off x="6779050" y="1708125"/>
            <a:ext cx="1811261" cy="3130575"/>
          </a:xfrm>
          <a:prstGeom prst="rect">
            <a:avLst/>
          </a:prstGeom>
          <a:noFill/>
          <a:ln>
            <a:noFill/>
          </a:ln>
        </p:spPr>
      </p:pic>
      <p:sp>
        <p:nvSpPr>
          <p:cNvPr id="316" name="Google Shape;316;p43"/>
          <p:cNvSpPr txBox="1"/>
          <p:nvPr/>
        </p:nvSpPr>
        <p:spPr>
          <a:xfrm>
            <a:off x="477100" y="1614425"/>
            <a:ext cx="4942200" cy="3000000"/>
          </a:xfrm>
          <a:prstGeom prst="rect">
            <a:avLst/>
          </a:prstGeom>
          <a:noFill/>
          <a:ln>
            <a:noFill/>
          </a:ln>
        </p:spPr>
        <p:txBody>
          <a:bodyPr anchorCtr="0" anchor="ctr" bIns="91425" lIns="91425" spcFirstLastPara="1" rIns="91425" wrap="square" tIns="91425">
            <a:noAutofit/>
          </a:bodyPr>
          <a:lstStyle/>
          <a:p>
            <a:pPr indent="0" lvl="0" marL="330200" marR="38100" rtl="0" algn="l">
              <a:lnSpc>
                <a:spcPct val="150000"/>
              </a:lnSpc>
              <a:spcBef>
                <a:spcPts val="0"/>
              </a:spcBef>
              <a:spcAft>
                <a:spcPts val="0"/>
              </a:spcAft>
              <a:buNone/>
            </a:pPr>
            <a:r>
              <a:rPr lang="en" sz="950">
                <a:solidFill>
                  <a:srgbClr val="FF7800"/>
                </a:solidFill>
                <a:latin typeface="Consolas"/>
                <a:ea typeface="Consolas"/>
                <a:cs typeface="Consolas"/>
                <a:sym typeface="Consolas"/>
              </a:rPr>
              <a:t>LinearLayout</a:t>
            </a:r>
            <a:r>
              <a:rPr lang="en" sz="950">
                <a:solidFill>
                  <a:schemeClr val="dk1"/>
                </a:solidFill>
                <a:latin typeface="Consolas"/>
                <a:ea typeface="Consolas"/>
                <a:cs typeface="Consolas"/>
                <a:sym typeface="Consolas"/>
              </a:rPr>
              <a:t> myLayout </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 findViewById(</a:t>
            </a:r>
            <a:r>
              <a:rPr lang="en" sz="950">
                <a:solidFill>
                  <a:srgbClr val="FF7800"/>
                </a:solidFill>
                <a:latin typeface="Consolas"/>
                <a:ea typeface="Consolas"/>
                <a:cs typeface="Consolas"/>
                <a:sym typeface="Consolas"/>
              </a:rPr>
              <a:t>R.</a:t>
            </a:r>
            <a:r>
              <a:rPr lang="en" sz="950">
                <a:solidFill>
                  <a:schemeClr val="dk1"/>
                </a:solidFill>
                <a:latin typeface="Consolas"/>
                <a:ea typeface="Consolas"/>
                <a:cs typeface="Consolas"/>
                <a:sym typeface="Consolas"/>
              </a:rPr>
              <a:t>id</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main);</a:t>
            </a:r>
            <a:br>
              <a:rPr lang="en" sz="950">
                <a:solidFill>
                  <a:schemeClr val="dk1"/>
                </a:solidFill>
                <a:latin typeface="Consolas"/>
                <a:ea typeface="Consolas"/>
                <a:cs typeface="Consolas"/>
                <a:sym typeface="Consolas"/>
              </a:rPr>
            </a:br>
            <a:br>
              <a:rPr lang="en" sz="950">
                <a:solidFill>
                  <a:schemeClr val="dk1"/>
                </a:solidFill>
                <a:latin typeface="Consolas"/>
                <a:ea typeface="Consolas"/>
                <a:cs typeface="Consolas"/>
                <a:sym typeface="Consolas"/>
              </a:rPr>
            </a:br>
            <a:r>
              <a:rPr lang="en" sz="950">
                <a:solidFill>
                  <a:srgbClr val="FF7800"/>
                </a:solidFill>
                <a:latin typeface="Consolas"/>
                <a:ea typeface="Consolas"/>
                <a:cs typeface="Consolas"/>
                <a:sym typeface="Consolas"/>
              </a:rPr>
              <a:t>Button</a:t>
            </a:r>
            <a:r>
              <a:rPr lang="en" sz="950">
                <a:solidFill>
                  <a:schemeClr val="dk1"/>
                </a:solidFill>
                <a:latin typeface="Consolas"/>
                <a:ea typeface="Consolas"/>
                <a:cs typeface="Consolas"/>
                <a:sym typeface="Consolas"/>
              </a:rPr>
              <a:t> myButton </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new</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Button</a:t>
            </a:r>
            <a:r>
              <a:rPr lang="en" sz="950">
                <a:solidFill>
                  <a:schemeClr val="dk1"/>
                </a:solidFill>
                <a:latin typeface="Consolas"/>
                <a:ea typeface="Consolas"/>
                <a:cs typeface="Consolas"/>
                <a:sym typeface="Consolas"/>
              </a:rPr>
              <a:t>(this);</a:t>
            </a:r>
            <a:br>
              <a:rPr lang="en" sz="950">
                <a:solidFill>
                  <a:schemeClr val="dk1"/>
                </a:solidFill>
                <a:latin typeface="Consolas"/>
                <a:ea typeface="Consolas"/>
                <a:cs typeface="Consolas"/>
                <a:sym typeface="Consolas"/>
              </a:rPr>
            </a:br>
            <a:r>
              <a:rPr lang="en" sz="950">
                <a:solidFill>
                  <a:schemeClr val="dk1"/>
                </a:solidFill>
                <a:latin typeface="Consolas"/>
                <a:ea typeface="Consolas"/>
                <a:cs typeface="Consolas"/>
                <a:sym typeface="Consolas"/>
              </a:rPr>
              <a:t>myButton</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setLayoutParams(</a:t>
            </a:r>
            <a:r>
              <a:rPr lang="en" sz="950">
                <a:solidFill>
                  <a:srgbClr val="FF7800"/>
                </a:solidFill>
                <a:latin typeface="Consolas"/>
                <a:ea typeface="Consolas"/>
                <a:cs typeface="Consolas"/>
                <a:sym typeface="Consolas"/>
              </a:rPr>
              <a:t>new</a:t>
            </a:r>
            <a:r>
              <a:rPr lang="en" sz="950">
                <a:solidFill>
                  <a:schemeClr val="dk1"/>
                </a:solidFill>
                <a:latin typeface="Consolas"/>
                <a:ea typeface="Consolas"/>
                <a:cs typeface="Consolas"/>
                <a:sym typeface="Consolas"/>
              </a:rPr>
              <a:t> </a:t>
            </a:r>
            <a:r>
              <a:rPr lang="en" sz="950">
                <a:solidFill>
                  <a:srgbClr val="FF7800"/>
                </a:solidFill>
                <a:latin typeface="Consolas"/>
                <a:ea typeface="Consolas"/>
                <a:cs typeface="Consolas"/>
                <a:sym typeface="Consolas"/>
              </a:rPr>
              <a:t>LinearLayout</a:t>
            </a:r>
            <a:r>
              <a:rPr lang="en" sz="950">
                <a:solidFill>
                  <a:schemeClr val="dk1"/>
                </a:solidFill>
                <a:latin typeface="Consolas"/>
                <a:ea typeface="Consolas"/>
                <a:cs typeface="Consolas"/>
                <a:sym typeface="Consolas"/>
              </a:rPr>
              <a:t>.</a:t>
            </a:r>
            <a:r>
              <a:rPr lang="en" sz="950">
                <a:solidFill>
                  <a:srgbClr val="FF7800"/>
                </a:solidFill>
                <a:latin typeface="Consolas"/>
                <a:ea typeface="Consolas"/>
                <a:cs typeface="Consolas"/>
                <a:sym typeface="Consolas"/>
              </a:rPr>
              <a:t>LayoutParams</a:t>
            </a:r>
            <a:r>
              <a:rPr lang="en" sz="950">
                <a:solidFill>
                  <a:schemeClr val="dk1"/>
                </a:solidFill>
                <a:latin typeface="Consolas"/>
                <a:ea typeface="Consolas"/>
                <a:cs typeface="Consolas"/>
                <a:sym typeface="Consolas"/>
              </a:rPr>
              <a:t>(</a:t>
            </a:r>
            <a:endParaRPr sz="950">
              <a:solidFill>
                <a:schemeClr val="dk1"/>
              </a:solidFill>
              <a:latin typeface="Consolas"/>
              <a:ea typeface="Consolas"/>
              <a:cs typeface="Consolas"/>
              <a:sym typeface="Consolas"/>
            </a:endParaRPr>
          </a:p>
          <a:p>
            <a:pPr indent="0" lvl="0" marL="330200" marR="38100" rtl="0" algn="l">
              <a:lnSpc>
                <a:spcPct val="150000"/>
              </a:lnSpc>
              <a:spcBef>
                <a:spcPts val="0"/>
              </a:spcBef>
              <a:spcAft>
                <a:spcPts val="0"/>
              </a:spcAft>
              <a:buNone/>
            </a:pPr>
            <a:r>
              <a:rPr lang="en" sz="950">
                <a:solidFill>
                  <a:srgbClr val="FF7800"/>
                </a:solidFill>
                <a:latin typeface="Consolas"/>
                <a:ea typeface="Consolas"/>
                <a:cs typeface="Consolas"/>
                <a:sym typeface="Consolas"/>
              </a:rPr>
              <a:t>LinearLayout.LayoutParams.</a:t>
            </a:r>
            <a:r>
              <a:rPr lang="en" sz="950">
                <a:solidFill>
                  <a:srgbClr val="3B5BB5"/>
                </a:solidFill>
                <a:latin typeface="Consolas"/>
                <a:ea typeface="Consolas"/>
                <a:cs typeface="Consolas"/>
                <a:sym typeface="Consolas"/>
              </a:rPr>
              <a:t>MATCH_PARENT</a:t>
            </a:r>
            <a:r>
              <a:rPr lang="en" sz="950">
                <a:solidFill>
                  <a:schemeClr val="dk1"/>
                </a:solidFill>
                <a:latin typeface="Consolas"/>
                <a:ea typeface="Consolas"/>
                <a:cs typeface="Consolas"/>
                <a:sym typeface="Consolas"/>
              </a:rPr>
              <a:t>,</a:t>
            </a:r>
            <a:br>
              <a:rPr lang="en" sz="950">
                <a:solidFill>
                  <a:schemeClr val="dk1"/>
                </a:solidFill>
                <a:latin typeface="Consolas"/>
                <a:ea typeface="Consolas"/>
                <a:cs typeface="Consolas"/>
                <a:sym typeface="Consolas"/>
              </a:rPr>
            </a:br>
            <a:r>
              <a:rPr lang="en" sz="950">
                <a:solidFill>
                  <a:srgbClr val="FF7800"/>
                </a:solidFill>
                <a:latin typeface="Consolas"/>
                <a:ea typeface="Consolas"/>
                <a:cs typeface="Consolas"/>
                <a:sym typeface="Consolas"/>
              </a:rPr>
              <a:t>LinearLayout.LayoutParams.</a:t>
            </a:r>
            <a:r>
              <a:rPr lang="en" sz="950">
                <a:solidFill>
                  <a:srgbClr val="3B5BB5"/>
                </a:solidFill>
                <a:latin typeface="Consolas"/>
                <a:ea typeface="Consolas"/>
                <a:cs typeface="Consolas"/>
                <a:sym typeface="Consolas"/>
              </a:rPr>
              <a:t>MATCH_PARENT</a:t>
            </a:r>
            <a:r>
              <a:rPr lang="en" sz="950">
                <a:solidFill>
                  <a:schemeClr val="dk1"/>
                </a:solidFill>
                <a:latin typeface="Consolas"/>
                <a:ea typeface="Consolas"/>
                <a:cs typeface="Consolas"/>
                <a:sym typeface="Consolas"/>
              </a:rPr>
              <a:t>));</a:t>
            </a:r>
            <a:br>
              <a:rPr lang="en" sz="950">
                <a:solidFill>
                  <a:schemeClr val="dk1"/>
                </a:solidFill>
                <a:latin typeface="Consolas"/>
                <a:ea typeface="Consolas"/>
                <a:cs typeface="Consolas"/>
                <a:sym typeface="Consolas"/>
              </a:rPr>
            </a:br>
            <a:br>
              <a:rPr lang="en" sz="950">
                <a:solidFill>
                  <a:schemeClr val="dk1"/>
                </a:solidFill>
                <a:latin typeface="Consolas"/>
                <a:ea typeface="Consolas"/>
                <a:cs typeface="Consolas"/>
                <a:sym typeface="Consolas"/>
              </a:rPr>
            </a:br>
            <a:r>
              <a:rPr lang="en" sz="950">
                <a:solidFill>
                  <a:schemeClr val="dk1"/>
                </a:solidFill>
                <a:latin typeface="Consolas"/>
                <a:ea typeface="Consolas"/>
                <a:cs typeface="Consolas"/>
                <a:sym typeface="Consolas"/>
              </a:rPr>
              <a:t>myLayout</a:t>
            </a:r>
            <a:r>
              <a:rPr lang="en" sz="950">
                <a:solidFill>
                  <a:srgbClr val="FF7800"/>
                </a:solidFill>
                <a:latin typeface="Consolas"/>
                <a:ea typeface="Consolas"/>
                <a:cs typeface="Consolas"/>
                <a:sym typeface="Consolas"/>
              </a:rPr>
              <a:t>.</a:t>
            </a:r>
            <a:r>
              <a:rPr lang="en" sz="950">
                <a:solidFill>
                  <a:schemeClr val="dk1"/>
                </a:solidFill>
                <a:latin typeface="Consolas"/>
                <a:ea typeface="Consolas"/>
                <a:cs typeface="Consolas"/>
                <a:sym typeface="Consolas"/>
              </a:rPr>
              <a:t>addView(myButton);</a:t>
            </a:r>
            <a:br>
              <a:rPr lang="en" sz="950">
                <a:solidFill>
                  <a:schemeClr val="dk1"/>
                </a:solidFill>
                <a:latin typeface="Consolas"/>
                <a:ea typeface="Consolas"/>
                <a:cs typeface="Consolas"/>
                <a:sym typeface="Consolas"/>
              </a:rPr>
            </a:br>
            <a:endParaRPr sz="950">
              <a:solidFill>
                <a:schemeClr val="dk1"/>
              </a:solidFill>
              <a:latin typeface="Consolas"/>
              <a:ea typeface="Consolas"/>
              <a:cs typeface="Consolas"/>
              <a:sym typeface="Consolas"/>
            </a:endParaRPr>
          </a:p>
          <a:p>
            <a:pPr indent="0" lvl="0" marL="292100" rtl="0" algn="l">
              <a:lnSpc>
                <a:spcPct val="115000"/>
              </a:lnSpc>
              <a:spcBef>
                <a:spcPts val="0"/>
              </a:spcBef>
              <a:spcAft>
                <a:spcPts val="0"/>
              </a:spcAft>
              <a:buNone/>
            </a:pPr>
            <a:r>
              <a:t/>
            </a:r>
            <a:endParaRPr sz="950">
              <a:solidFill>
                <a:schemeClr val="dk1"/>
              </a:solidFill>
              <a:latin typeface="Consolas"/>
              <a:ea typeface="Consolas"/>
              <a:cs typeface="Consolas"/>
              <a:sym typeface="Consolas"/>
            </a:endParaRPr>
          </a:p>
        </p:txBody>
      </p:sp>
      <p:pic>
        <p:nvPicPr>
          <p:cNvPr id="317" name="Google Shape;317;p43"/>
          <p:cNvPicPr preferRelativeResize="0"/>
          <p:nvPr/>
        </p:nvPicPr>
        <p:blipFill>
          <a:blip r:embed="rId8">
            <a:alphaModFix/>
          </a:blip>
          <a:stretch>
            <a:fillRect/>
          </a:stretch>
        </p:blipFill>
        <p:spPr>
          <a:xfrm>
            <a:off x="5158597" y="1716342"/>
            <a:ext cx="1620450" cy="1499950"/>
          </a:xfrm>
          <a:prstGeom prst="rect">
            <a:avLst/>
          </a:prstGeom>
          <a:noFill/>
          <a:ln>
            <a:noFill/>
          </a:ln>
        </p:spPr>
      </p:pic>
      <p:pic>
        <p:nvPicPr>
          <p:cNvPr id="318" name="Google Shape;318;p43"/>
          <p:cNvPicPr preferRelativeResize="0"/>
          <p:nvPr/>
        </p:nvPicPr>
        <p:blipFill>
          <a:blip r:embed="rId9">
            <a:alphaModFix/>
          </a:blip>
          <a:stretch>
            <a:fillRect/>
          </a:stretch>
        </p:blipFill>
        <p:spPr>
          <a:xfrm>
            <a:off x="841298" y="1150300"/>
            <a:ext cx="3711575" cy="3771549"/>
          </a:xfrm>
          <a:prstGeom prst="rect">
            <a:avLst/>
          </a:prstGeom>
          <a:noFill/>
          <a:ln>
            <a:noFill/>
          </a:ln>
        </p:spPr>
      </p:pic>
      <p:pic>
        <p:nvPicPr>
          <p:cNvPr id="319" name="Google Shape;319;p43"/>
          <p:cNvPicPr preferRelativeResize="0"/>
          <p:nvPr/>
        </p:nvPicPr>
        <p:blipFill>
          <a:blip r:embed="rId10">
            <a:alphaModFix/>
          </a:blip>
          <a:stretch>
            <a:fillRect/>
          </a:stretch>
        </p:blipFill>
        <p:spPr>
          <a:xfrm>
            <a:off x="4030988" y="591350"/>
            <a:ext cx="889549" cy="889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44"/>
          <p:cNvPicPr preferRelativeResize="0"/>
          <p:nvPr/>
        </p:nvPicPr>
        <p:blipFill>
          <a:blip r:embed="rId3">
            <a:alphaModFix/>
          </a:blip>
          <a:stretch>
            <a:fillRect/>
          </a:stretch>
        </p:blipFill>
        <p:spPr>
          <a:xfrm>
            <a:off x="4030988" y="591350"/>
            <a:ext cx="889549" cy="889525"/>
          </a:xfrm>
          <a:prstGeom prst="rect">
            <a:avLst/>
          </a:prstGeom>
          <a:noFill/>
          <a:ln>
            <a:noFill/>
          </a:ln>
        </p:spPr>
      </p:pic>
      <p:pic>
        <p:nvPicPr>
          <p:cNvPr id="325" name="Google Shape;325;p44"/>
          <p:cNvPicPr preferRelativeResize="0"/>
          <p:nvPr/>
        </p:nvPicPr>
        <p:blipFill>
          <a:blip r:embed="rId4">
            <a:alphaModFix/>
          </a:blip>
          <a:stretch>
            <a:fillRect/>
          </a:stretch>
        </p:blipFill>
        <p:spPr>
          <a:xfrm>
            <a:off x="6843888" y="490213"/>
            <a:ext cx="1091800" cy="1091800"/>
          </a:xfrm>
          <a:prstGeom prst="rect">
            <a:avLst/>
          </a:prstGeom>
          <a:noFill/>
          <a:ln>
            <a:noFill/>
          </a:ln>
        </p:spPr>
      </p:pic>
      <p:pic>
        <p:nvPicPr>
          <p:cNvPr id="326" name="Google Shape;326;p44"/>
          <p:cNvPicPr preferRelativeResize="0"/>
          <p:nvPr/>
        </p:nvPicPr>
        <p:blipFill>
          <a:blip r:embed="rId5">
            <a:alphaModFix/>
          </a:blip>
          <a:stretch>
            <a:fillRect/>
          </a:stretch>
        </p:blipFill>
        <p:spPr>
          <a:xfrm>
            <a:off x="79100" y="1708125"/>
            <a:ext cx="1799949" cy="3213723"/>
          </a:xfrm>
          <a:prstGeom prst="rect">
            <a:avLst/>
          </a:prstGeom>
          <a:noFill/>
          <a:ln>
            <a:noFill/>
          </a:ln>
        </p:spPr>
      </p:pic>
      <p:pic>
        <p:nvPicPr>
          <p:cNvPr id="327" name="Google Shape;327;p44"/>
          <p:cNvPicPr preferRelativeResize="0"/>
          <p:nvPr/>
        </p:nvPicPr>
        <p:blipFill>
          <a:blip r:embed="rId6">
            <a:alphaModFix/>
          </a:blip>
          <a:stretch>
            <a:fillRect/>
          </a:stretch>
        </p:blipFill>
        <p:spPr>
          <a:xfrm>
            <a:off x="1789451" y="2816800"/>
            <a:ext cx="1436401" cy="1447375"/>
          </a:xfrm>
          <a:prstGeom prst="rect">
            <a:avLst/>
          </a:prstGeom>
          <a:noFill/>
          <a:ln>
            <a:noFill/>
          </a:ln>
        </p:spPr>
      </p:pic>
      <p:pic>
        <p:nvPicPr>
          <p:cNvPr id="328" name="Google Shape;328;p44"/>
          <p:cNvPicPr preferRelativeResize="0"/>
          <p:nvPr/>
        </p:nvPicPr>
        <p:blipFill>
          <a:blip r:embed="rId7">
            <a:alphaModFix/>
          </a:blip>
          <a:stretch>
            <a:fillRect/>
          </a:stretch>
        </p:blipFill>
        <p:spPr>
          <a:xfrm>
            <a:off x="1382462" y="591350"/>
            <a:ext cx="725175" cy="889524"/>
          </a:xfrm>
          <a:prstGeom prst="rect">
            <a:avLst/>
          </a:prstGeom>
          <a:noFill/>
          <a:ln>
            <a:noFill/>
          </a:ln>
        </p:spPr>
      </p:pic>
      <p:grpSp>
        <p:nvGrpSpPr>
          <p:cNvPr id="329" name="Google Shape;329;p44"/>
          <p:cNvGrpSpPr/>
          <p:nvPr/>
        </p:nvGrpSpPr>
        <p:grpSpPr>
          <a:xfrm>
            <a:off x="115999" y="1680608"/>
            <a:ext cx="2867100" cy="858300"/>
            <a:chOff x="1666826" y="2116033"/>
            <a:chExt cx="2867100" cy="858300"/>
          </a:xfrm>
        </p:grpSpPr>
        <p:sp>
          <p:nvSpPr>
            <p:cNvPr id="330" name="Google Shape;330;p44"/>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sp>
        <p:nvSpPr>
          <p:cNvPr id="332" name="Google Shape;332;p44"/>
          <p:cNvSpPr/>
          <p:nvPr/>
        </p:nvSpPr>
        <p:spPr>
          <a:xfrm>
            <a:off x="79100" y="381825"/>
            <a:ext cx="3270300" cy="4689300"/>
          </a:xfrm>
          <a:prstGeom prst="rect">
            <a:avLst/>
          </a:prstGeom>
          <a:solidFill>
            <a:srgbClr val="FFFFFF">
              <a:alpha val="8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44"/>
          <p:cNvPicPr preferRelativeResize="0"/>
          <p:nvPr/>
        </p:nvPicPr>
        <p:blipFill>
          <a:blip r:embed="rId8">
            <a:alphaModFix/>
          </a:blip>
          <a:stretch>
            <a:fillRect/>
          </a:stretch>
        </p:blipFill>
        <p:spPr>
          <a:xfrm>
            <a:off x="3181912" y="1708125"/>
            <a:ext cx="2780176" cy="2825101"/>
          </a:xfrm>
          <a:prstGeom prst="rect">
            <a:avLst/>
          </a:prstGeom>
          <a:noFill/>
          <a:ln>
            <a:noFill/>
          </a:ln>
        </p:spPr>
      </p:pic>
      <p:pic>
        <p:nvPicPr>
          <p:cNvPr id="334" name="Google Shape;334;p44"/>
          <p:cNvPicPr preferRelativeResize="0"/>
          <p:nvPr/>
        </p:nvPicPr>
        <p:blipFill>
          <a:blip r:embed="rId9">
            <a:alphaModFix/>
          </a:blip>
          <a:stretch>
            <a:fillRect/>
          </a:stretch>
        </p:blipFill>
        <p:spPr>
          <a:xfrm>
            <a:off x="4150850" y="1680600"/>
            <a:ext cx="1811261" cy="3130575"/>
          </a:xfrm>
          <a:prstGeom prst="rect">
            <a:avLst/>
          </a:prstGeom>
          <a:noFill/>
          <a:ln>
            <a:noFill/>
          </a:ln>
        </p:spPr>
      </p:pic>
      <p:sp>
        <p:nvSpPr>
          <p:cNvPr id="335" name="Google Shape;335;p44"/>
          <p:cNvSpPr/>
          <p:nvPr/>
        </p:nvSpPr>
        <p:spPr>
          <a:xfrm>
            <a:off x="3109275" y="522500"/>
            <a:ext cx="3180900" cy="4327500"/>
          </a:xfrm>
          <a:prstGeom prst="rect">
            <a:avLst/>
          </a:prstGeom>
          <a:solidFill>
            <a:srgbClr val="FFFFFF">
              <a:alpha val="8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45"/>
          <p:cNvPicPr preferRelativeResize="0"/>
          <p:nvPr/>
        </p:nvPicPr>
        <p:blipFill>
          <a:blip r:embed="rId3">
            <a:alphaModFix/>
          </a:blip>
          <a:stretch>
            <a:fillRect/>
          </a:stretch>
        </p:blipFill>
        <p:spPr>
          <a:xfrm>
            <a:off x="4026088" y="1304388"/>
            <a:ext cx="1091800" cy="1091800"/>
          </a:xfrm>
          <a:prstGeom prst="rect">
            <a:avLst/>
          </a:prstGeom>
          <a:noFill/>
          <a:ln>
            <a:noFill/>
          </a:ln>
        </p:spPr>
      </p:pic>
      <p:sp>
        <p:nvSpPr>
          <p:cNvPr id="341" name="Google Shape;341;p45"/>
          <p:cNvSpPr txBox="1"/>
          <p:nvPr/>
        </p:nvSpPr>
        <p:spPr>
          <a:xfrm>
            <a:off x="0" y="23962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How do we build layouts in React Native?</a:t>
            </a:r>
            <a:endParaRPr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46"/>
          <p:cNvPicPr preferRelativeResize="0"/>
          <p:nvPr/>
        </p:nvPicPr>
        <p:blipFill>
          <a:blip r:embed="rId3">
            <a:alphaModFix/>
          </a:blip>
          <a:stretch>
            <a:fillRect/>
          </a:stretch>
        </p:blipFill>
        <p:spPr>
          <a:xfrm>
            <a:off x="4026088" y="1304388"/>
            <a:ext cx="1091800" cy="1091800"/>
          </a:xfrm>
          <a:prstGeom prst="rect">
            <a:avLst/>
          </a:prstGeom>
          <a:noFill/>
          <a:ln>
            <a:noFill/>
          </a:ln>
        </p:spPr>
      </p:pic>
      <p:sp>
        <p:nvSpPr>
          <p:cNvPr id="347" name="Google Shape;347;p46"/>
          <p:cNvSpPr txBox="1"/>
          <p:nvPr/>
        </p:nvSpPr>
        <p:spPr>
          <a:xfrm>
            <a:off x="0" y="23962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How do we build layouts in React Native?</a:t>
            </a:r>
            <a:endParaRPr sz="1800">
              <a:latin typeface="Roboto"/>
              <a:ea typeface="Roboto"/>
              <a:cs typeface="Roboto"/>
              <a:sym typeface="Roboto"/>
            </a:endParaRPr>
          </a:p>
        </p:txBody>
      </p:sp>
      <p:sp>
        <p:nvSpPr>
          <p:cNvPr id="348" name="Google Shape;348;p46"/>
          <p:cNvSpPr txBox="1"/>
          <p:nvPr/>
        </p:nvSpPr>
        <p:spPr>
          <a:xfrm>
            <a:off x="0" y="3021200"/>
            <a:ext cx="9144000" cy="4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Programmatically (in markup style) — this means no drag and drop interface builder.</a:t>
            </a:r>
            <a:endParaRPr>
              <a:solidFill>
                <a:srgbClr val="434343"/>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7"/>
          <p:cNvPicPr preferRelativeResize="0"/>
          <p:nvPr/>
        </p:nvPicPr>
        <p:blipFill>
          <a:blip r:embed="rId3">
            <a:alphaModFix/>
          </a:blip>
          <a:stretch>
            <a:fillRect/>
          </a:stretch>
        </p:blipFill>
        <p:spPr>
          <a:xfrm>
            <a:off x="4026088" y="1304388"/>
            <a:ext cx="1091800" cy="1091800"/>
          </a:xfrm>
          <a:prstGeom prst="rect">
            <a:avLst/>
          </a:prstGeom>
          <a:noFill/>
          <a:ln>
            <a:noFill/>
          </a:ln>
        </p:spPr>
      </p:pic>
      <p:sp>
        <p:nvSpPr>
          <p:cNvPr id="354" name="Google Shape;354;p47"/>
          <p:cNvSpPr txBox="1"/>
          <p:nvPr/>
        </p:nvSpPr>
        <p:spPr>
          <a:xfrm>
            <a:off x="0" y="23962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Originally, the process of creating a View using React looked like this:</a:t>
            </a:r>
            <a:endParaRPr sz="1800">
              <a:latin typeface="Roboto"/>
              <a:ea typeface="Roboto"/>
              <a:cs typeface="Roboto"/>
              <a:sym typeface="Roboto"/>
            </a:endParaRPr>
          </a:p>
        </p:txBody>
      </p:sp>
      <p:sp>
        <p:nvSpPr>
          <p:cNvPr id="355" name="Google Shape;355;p47"/>
          <p:cNvSpPr txBox="1"/>
          <p:nvPr/>
        </p:nvSpPr>
        <p:spPr>
          <a:xfrm>
            <a:off x="0" y="3108300"/>
            <a:ext cx="9144000" cy="467700"/>
          </a:xfrm>
          <a:prstGeom prst="rect">
            <a:avLst/>
          </a:prstGeom>
          <a:noFill/>
          <a:ln>
            <a:noFill/>
          </a:ln>
        </p:spPr>
        <p:txBody>
          <a:bodyPr anchorCtr="0" anchor="ctr" bIns="91425" lIns="91425" spcFirstLastPara="1" rIns="91425" wrap="square" tIns="91425">
            <a:noAutofit/>
          </a:bodyPr>
          <a:lstStyle/>
          <a:p>
            <a:pPr indent="0" lvl="0" marL="38100" marR="38100" rtl="0" algn="ctr">
              <a:lnSpc>
                <a:spcPct val="150000"/>
              </a:lnSpc>
              <a:spcBef>
                <a:spcPts val="0"/>
              </a:spcBef>
              <a:spcAft>
                <a:spcPts val="0"/>
              </a:spcAft>
              <a:buClr>
                <a:schemeClr val="dk1"/>
              </a:buClr>
              <a:buSzPts val="1100"/>
              <a:buFont typeface="Arial"/>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(View,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p48"/>
          <p:cNvPicPr preferRelativeResize="0"/>
          <p:nvPr/>
        </p:nvPicPr>
        <p:blipFill>
          <a:blip r:embed="rId3">
            <a:alphaModFix/>
          </a:blip>
          <a:stretch>
            <a:fillRect/>
          </a:stretch>
        </p:blipFill>
        <p:spPr>
          <a:xfrm>
            <a:off x="4026088" y="1304388"/>
            <a:ext cx="1091800" cy="1091800"/>
          </a:xfrm>
          <a:prstGeom prst="rect">
            <a:avLst/>
          </a:prstGeom>
          <a:noFill/>
          <a:ln>
            <a:noFill/>
          </a:ln>
        </p:spPr>
      </p:pic>
      <p:sp>
        <p:nvSpPr>
          <p:cNvPr id="361" name="Google Shape;361;p48"/>
          <p:cNvSpPr txBox="1"/>
          <p:nvPr/>
        </p:nvSpPr>
        <p:spPr>
          <a:xfrm>
            <a:off x="0" y="23962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Originally, the process of creating a View using React looked like this:</a:t>
            </a:r>
            <a:endParaRPr sz="1800">
              <a:latin typeface="Roboto"/>
              <a:ea typeface="Roboto"/>
              <a:cs typeface="Roboto"/>
              <a:sym typeface="Roboto"/>
            </a:endParaRPr>
          </a:p>
        </p:txBody>
      </p:sp>
      <p:sp>
        <p:nvSpPr>
          <p:cNvPr id="362" name="Google Shape;362;p48"/>
          <p:cNvSpPr txBox="1"/>
          <p:nvPr/>
        </p:nvSpPr>
        <p:spPr>
          <a:xfrm>
            <a:off x="0" y="3108300"/>
            <a:ext cx="9144000" cy="467700"/>
          </a:xfrm>
          <a:prstGeom prst="rect">
            <a:avLst/>
          </a:prstGeom>
          <a:noFill/>
          <a:ln>
            <a:noFill/>
          </a:ln>
        </p:spPr>
        <p:txBody>
          <a:bodyPr anchorCtr="0" anchor="ctr" bIns="91425" lIns="91425" spcFirstLastPara="1" rIns="91425" wrap="square" tIns="91425">
            <a:noAutofit/>
          </a:bodyPr>
          <a:lstStyle/>
          <a:p>
            <a:pPr indent="0" lvl="0" marL="38100" marR="38100" rtl="0" algn="ctr">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(View,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pic>
        <p:nvPicPr>
          <p:cNvPr id="363" name="Google Shape;363;p48"/>
          <p:cNvPicPr preferRelativeResize="0"/>
          <p:nvPr/>
        </p:nvPicPr>
        <p:blipFill>
          <a:blip r:embed="rId4">
            <a:alphaModFix/>
          </a:blip>
          <a:stretch>
            <a:fillRect/>
          </a:stretch>
        </p:blipFill>
        <p:spPr>
          <a:xfrm>
            <a:off x="3762886" y="942600"/>
            <a:ext cx="1618224" cy="1618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49"/>
          <p:cNvPicPr preferRelativeResize="0"/>
          <p:nvPr/>
        </p:nvPicPr>
        <p:blipFill>
          <a:blip r:embed="rId3">
            <a:alphaModFix/>
          </a:blip>
          <a:stretch>
            <a:fillRect/>
          </a:stretch>
        </p:blipFill>
        <p:spPr>
          <a:xfrm>
            <a:off x="4026088" y="460313"/>
            <a:ext cx="1091800" cy="1091800"/>
          </a:xfrm>
          <a:prstGeom prst="rect">
            <a:avLst/>
          </a:prstGeom>
          <a:noFill/>
          <a:ln>
            <a:noFill/>
          </a:ln>
        </p:spPr>
      </p:pic>
      <p:sp>
        <p:nvSpPr>
          <p:cNvPr id="369" name="Google Shape;369;p49"/>
          <p:cNvSpPr txBox="1"/>
          <p:nvPr/>
        </p:nvSpPr>
        <p:spPr>
          <a:xfrm>
            <a:off x="0" y="1552125"/>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Originally, the process of nesting Text within a View using React looked like this:</a:t>
            </a:r>
            <a:endParaRPr sz="1800">
              <a:latin typeface="Roboto"/>
              <a:ea typeface="Roboto"/>
              <a:cs typeface="Roboto"/>
              <a:sym typeface="Roboto"/>
            </a:endParaRPr>
          </a:p>
        </p:txBody>
      </p:sp>
      <p:sp>
        <p:nvSpPr>
          <p:cNvPr id="370" name="Google Shape;370;p49"/>
          <p:cNvSpPr txBox="1"/>
          <p:nvPr/>
        </p:nvSpPr>
        <p:spPr>
          <a:xfrm>
            <a:off x="3037950" y="2349650"/>
            <a:ext cx="43710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 </a:t>
            </a:r>
            <a:r>
              <a:rPr lang="en" sz="1050">
                <a:solidFill>
                  <a:srgbClr val="409B1C"/>
                </a:solidFill>
                <a:highlight>
                  <a:srgbClr val="FFFFFF"/>
                </a:highlight>
                <a:latin typeface="Consolas"/>
                <a:ea typeface="Consolas"/>
                <a:cs typeface="Consolas"/>
                <a:sym typeface="Consolas"/>
              </a:rPr>
              <a:t>'bar'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Text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409B1C"/>
                </a:solidFill>
                <a:highlight>
                  <a:srgbClr val="FFFFFF"/>
                </a:highlight>
                <a:latin typeface="Consolas"/>
                <a:ea typeface="Consolas"/>
                <a:cs typeface="Consolas"/>
                <a:sym typeface="Consolas"/>
              </a:rPr>
              <a:t>'42'</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a:p>
            <a:pPr indent="0" lvl="0" marL="38100" marR="38100" rtl="0" algn="l">
              <a:lnSpc>
                <a:spcPct val="150000"/>
              </a:lnSpc>
              <a:spcBef>
                <a:spcPts val="0"/>
              </a:spcBef>
              <a:spcAft>
                <a:spcPts val="0"/>
              </a:spcAft>
              <a:buNone/>
            </a:pPr>
            <a:r>
              <a:t/>
            </a:r>
            <a:endParaRPr sz="1050">
              <a:solidFill>
                <a:srgbClr val="FF7800"/>
              </a:solidFill>
              <a:highlight>
                <a:srgbClr val="FFFFFF"/>
              </a:highlight>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3">
            <a:alphaModFix/>
          </a:blip>
          <a:stretch>
            <a:fillRect/>
          </a:stretch>
        </p:blipFill>
        <p:spPr>
          <a:xfrm>
            <a:off x="4026088" y="460313"/>
            <a:ext cx="1091800" cy="1091800"/>
          </a:xfrm>
          <a:prstGeom prst="rect">
            <a:avLst/>
          </a:prstGeom>
          <a:noFill/>
          <a:ln>
            <a:noFill/>
          </a:ln>
        </p:spPr>
      </p:pic>
      <p:sp>
        <p:nvSpPr>
          <p:cNvPr id="376" name="Google Shape;376;p50"/>
          <p:cNvSpPr txBox="1"/>
          <p:nvPr/>
        </p:nvSpPr>
        <p:spPr>
          <a:xfrm>
            <a:off x="0" y="1552125"/>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Originally, the process of nesting Text within a View using React looked like this:</a:t>
            </a:r>
            <a:endParaRPr sz="1800">
              <a:latin typeface="Roboto"/>
              <a:ea typeface="Roboto"/>
              <a:cs typeface="Roboto"/>
              <a:sym typeface="Roboto"/>
            </a:endParaRPr>
          </a:p>
        </p:txBody>
      </p:sp>
      <p:sp>
        <p:nvSpPr>
          <p:cNvPr id="377" name="Google Shape;377;p50"/>
          <p:cNvSpPr txBox="1"/>
          <p:nvPr/>
        </p:nvSpPr>
        <p:spPr>
          <a:xfrm>
            <a:off x="3037950" y="2349650"/>
            <a:ext cx="43710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 </a:t>
            </a:r>
            <a:r>
              <a:rPr lang="en" sz="1050">
                <a:solidFill>
                  <a:srgbClr val="409B1C"/>
                </a:solidFill>
                <a:highlight>
                  <a:srgbClr val="FFFFFF"/>
                </a:highlight>
                <a:latin typeface="Consolas"/>
                <a:ea typeface="Consolas"/>
                <a:cs typeface="Consolas"/>
                <a:sym typeface="Consolas"/>
              </a:rPr>
              <a:t>'bar'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Text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409B1C"/>
                </a:solidFill>
                <a:highlight>
                  <a:srgbClr val="FFFFFF"/>
                </a:highlight>
                <a:latin typeface="Consolas"/>
                <a:ea typeface="Consolas"/>
                <a:cs typeface="Consolas"/>
                <a:sym typeface="Consolas"/>
              </a:rPr>
              <a:t>'42'</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a:p>
            <a:pPr indent="0" lvl="0" marL="38100" marR="38100" rtl="0" algn="l">
              <a:lnSpc>
                <a:spcPct val="150000"/>
              </a:lnSpc>
              <a:spcBef>
                <a:spcPts val="0"/>
              </a:spcBef>
              <a:spcAft>
                <a:spcPts val="0"/>
              </a:spcAft>
              <a:buNone/>
            </a:pPr>
            <a:r>
              <a:t/>
            </a:r>
            <a:endParaRPr sz="1050">
              <a:solidFill>
                <a:srgbClr val="FF7800"/>
              </a:solidFill>
              <a:highlight>
                <a:srgbClr val="FFFFFF"/>
              </a:highlight>
              <a:latin typeface="Consolas"/>
              <a:ea typeface="Consolas"/>
              <a:cs typeface="Consolas"/>
              <a:sym typeface="Consolas"/>
            </a:endParaRPr>
          </a:p>
        </p:txBody>
      </p:sp>
      <p:grpSp>
        <p:nvGrpSpPr>
          <p:cNvPr id="378" name="Google Shape;378;p50"/>
          <p:cNvGrpSpPr/>
          <p:nvPr/>
        </p:nvGrpSpPr>
        <p:grpSpPr>
          <a:xfrm>
            <a:off x="4968661" y="2784800"/>
            <a:ext cx="1618224" cy="1618224"/>
            <a:chOff x="4968661" y="2784800"/>
            <a:chExt cx="1618224" cy="1618224"/>
          </a:xfrm>
        </p:grpSpPr>
        <p:pic>
          <p:nvPicPr>
            <p:cNvPr id="379" name="Google Shape;379;p50"/>
            <p:cNvPicPr preferRelativeResize="0"/>
            <p:nvPr/>
          </p:nvPicPr>
          <p:blipFill>
            <a:blip r:embed="rId4">
              <a:alphaModFix/>
            </a:blip>
            <a:stretch>
              <a:fillRect/>
            </a:stretch>
          </p:blipFill>
          <p:spPr>
            <a:xfrm>
              <a:off x="4968661" y="2784800"/>
              <a:ext cx="1618224" cy="1618224"/>
            </a:xfrm>
            <a:prstGeom prst="rect">
              <a:avLst/>
            </a:prstGeom>
            <a:noFill/>
            <a:ln>
              <a:noFill/>
            </a:ln>
          </p:spPr>
        </p:pic>
        <p:sp>
          <p:nvSpPr>
            <p:cNvPr id="380" name="Google Shape;380;p50"/>
            <p:cNvSpPr txBox="1"/>
            <p:nvPr/>
          </p:nvSpPr>
          <p:spPr>
            <a:xfrm rot="-983961">
              <a:off x="5600178" y="3315985"/>
              <a:ext cx="395281" cy="4503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1"/>
          <p:cNvSpPr txBox="1"/>
          <p:nvPr/>
        </p:nvSpPr>
        <p:spPr>
          <a:xfrm>
            <a:off x="221075" y="1766950"/>
            <a:ext cx="89229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JSX</a:t>
            </a:r>
            <a:endParaRPr sz="1800">
              <a:latin typeface="Roboto"/>
              <a:ea typeface="Roboto"/>
              <a:cs typeface="Roboto"/>
              <a:sym typeface="Roboto"/>
            </a:endParaRPr>
          </a:p>
        </p:txBody>
      </p:sp>
      <p:sp>
        <p:nvSpPr>
          <p:cNvPr id="386" name="Google Shape;386;p51"/>
          <p:cNvSpPr txBox="1"/>
          <p:nvPr/>
        </p:nvSpPr>
        <p:spPr>
          <a:xfrm>
            <a:off x="678000" y="2396200"/>
            <a:ext cx="7741800" cy="8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An extension to JavaScript that you will use to build your UI interfaces.</a:t>
            </a:r>
            <a:endParaRPr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79" name="Google Shape;79;p16"/>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80" name="Google Shape;80;p16"/>
          <p:cNvPicPr preferRelativeResize="0"/>
          <p:nvPr/>
        </p:nvPicPr>
        <p:blipFill>
          <a:blip r:embed="rId3">
            <a:alphaModFix/>
          </a:blip>
          <a:stretch>
            <a:fillRect/>
          </a:stretch>
        </p:blipFill>
        <p:spPr>
          <a:xfrm>
            <a:off x="6553800" y="1996349"/>
            <a:ext cx="1371000" cy="137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2"/>
          <p:cNvSpPr txBox="1"/>
          <p:nvPr/>
        </p:nvSpPr>
        <p:spPr>
          <a:xfrm>
            <a:off x="-25" y="299900"/>
            <a:ext cx="91440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Without </a:t>
            </a:r>
            <a:r>
              <a:rPr lang="en" sz="3000">
                <a:latin typeface="Roboto"/>
                <a:ea typeface="Roboto"/>
                <a:cs typeface="Roboto"/>
                <a:sym typeface="Roboto"/>
              </a:rPr>
              <a:t>JSX</a:t>
            </a:r>
            <a:endParaRPr sz="1800">
              <a:latin typeface="Roboto"/>
              <a:ea typeface="Roboto"/>
              <a:cs typeface="Roboto"/>
              <a:sym typeface="Roboto"/>
            </a:endParaRPr>
          </a:p>
        </p:txBody>
      </p:sp>
      <p:sp>
        <p:nvSpPr>
          <p:cNvPr id="392" name="Google Shape;392;p52"/>
          <p:cNvSpPr txBox="1"/>
          <p:nvPr/>
        </p:nvSpPr>
        <p:spPr>
          <a:xfrm>
            <a:off x="1678075" y="1559150"/>
            <a:ext cx="43710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 </a:t>
            </a:r>
            <a:r>
              <a:rPr lang="en" sz="1050">
                <a:solidFill>
                  <a:srgbClr val="409B1C"/>
                </a:solidFill>
                <a:highlight>
                  <a:srgbClr val="FFFFFF"/>
                </a:highlight>
                <a:latin typeface="Consolas"/>
                <a:ea typeface="Consolas"/>
                <a:cs typeface="Consolas"/>
                <a:sym typeface="Consolas"/>
              </a:rPr>
              <a:t>'bar'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Text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409B1C"/>
                </a:solidFill>
                <a:highlight>
                  <a:srgbClr val="FFFFFF"/>
                </a:highlight>
                <a:latin typeface="Consolas"/>
                <a:ea typeface="Consolas"/>
                <a:cs typeface="Consolas"/>
                <a:sym typeface="Consolas"/>
              </a:rPr>
              <a:t>'42'</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a:p>
            <a:pPr indent="0" lvl="0" marL="38100" marR="38100" rtl="0" algn="l">
              <a:lnSpc>
                <a:spcPct val="150000"/>
              </a:lnSpc>
              <a:spcBef>
                <a:spcPts val="0"/>
              </a:spcBef>
              <a:spcAft>
                <a:spcPts val="0"/>
              </a:spcAft>
              <a:buNone/>
            </a:pPr>
            <a:r>
              <a:t/>
            </a:r>
            <a:endParaRPr sz="1050">
              <a:solidFill>
                <a:srgbClr val="FF7800"/>
              </a:solidFill>
              <a:highlight>
                <a:srgbClr val="FFFFFF"/>
              </a:highlight>
              <a:latin typeface="Consolas"/>
              <a:ea typeface="Consolas"/>
              <a:cs typeface="Consolas"/>
              <a:sym typeface="Consolas"/>
            </a:endParaRPr>
          </a:p>
        </p:txBody>
      </p:sp>
      <p:grpSp>
        <p:nvGrpSpPr>
          <p:cNvPr id="393" name="Google Shape;393;p52"/>
          <p:cNvGrpSpPr/>
          <p:nvPr/>
        </p:nvGrpSpPr>
        <p:grpSpPr>
          <a:xfrm>
            <a:off x="5363911" y="2062238"/>
            <a:ext cx="1618224" cy="1618224"/>
            <a:chOff x="4968661" y="2784800"/>
            <a:chExt cx="1618224" cy="1618224"/>
          </a:xfrm>
        </p:grpSpPr>
        <p:pic>
          <p:nvPicPr>
            <p:cNvPr id="394" name="Google Shape;394;p52"/>
            <p:cNvPicPr preferRelativeResize="0"/>
            <p:nvPr/>
          </p:nvPicPr>
          <p:blipFill>
            <a:blip r:embed="rId3">
              <a:alphaModFix/>
            </a:blip>
            <a:stretch>
              <a:fillRect/>
            </a:stretch>
          </p:blipFill>
          <p:spPr>
            <a:xfrm>
              <a:off x="4968661" y="2784800"/>
              <a:ext cx="1618224" cy="1618224"/>
            </a:xfrm>
            <a:prstGeom prst="rect">
              <a:avLst/>
            </a:prstGeom>
            <a:noFill/>
            <a:ln>
              <a:noFill/>
            </a:ln>
          </p:spPr>
        </p:pic>
        <p:sp>
          <p:nvSpPr>
            <p:cNvPr id="395" name="Google Shape;395;p52"/>
            <p:cNvSpPr txBox="1"/>
            <p:nvPr/>
          </p:nvSpPr>
          <p:spPr>
            <a:xfrm rot="-983961">
              <a:off x="5600178" y="3315985"/>
              <a:ext cx="395281" cy="4503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3"/>
          <p:cNvSpPr txBox="1"/>
          <p:nvPr/>
        </p:nvSpPr>
        <p:spPr>
          <a:xfrm>
            <a:off x="-25" y="299900"/>
            <a:ext cx="91440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With JSX</a:t>
            </a:r>
            <a:endParaRPr sz="1800">
              <a:latin typeface="Roboto"/>
              <a:ea typeface="Roboto"/>
              <a:cs typeface="Roboto"/>
              <a:sym typeface="Roboto"/>
            </a:endParaRPr>
          </a:p>
        </p:txBody>
      </p:sp>
      <p:sp>
        <p:nvSpPr>
          <p:cNvPr id="401" name="Google Shape;401;p53"/>
          <p:cNvSpPr txBox="1"/>
          <p:nvPr/>
        </p:nvSpPr>
        <p:spPr>
          <a:xfrm>
            <a:off x="1678075" y="1559150"/>
            <a:ext cx="43710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Clr>
                <a:schemeClr val="dk1"/>
              </a:buClr>
              <a:buSzPts val="1100"/>
              <a:buFont typeface="Arial"/>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grpSp>
        <p:nvGrpSpPr>
          <p:cNvPr id="402" name="Google Shape;402;p53"/>
          <p:cNvGrpSpPr/>
          <p:nvPr/>
        </p:nvGrpSpPr>
        <p:grpSpPr>
          <a:xfrm>
            <a:off x="5363911" y="2062238"/>
            <a:ext cx="1618224" cy="1618224"/>
            <a:chOff x="4968661" y="2784800"/>
            <a:chExt cx="1618224" cy="1618224"/>
          </a:xfrm>
        </p:grpSpPr>
        <p:pic>
          <p:nvPicPr>
            <p:cNvPr id="403" name="Google Shape;403;p53"/>
            <p:cNvPicPr preferRelativeResize="0"/>
            <p:nvPr/>
          </p:nvPicPr>
          <p:blipFill>
            <a:blip r:embed="rId3">
              <a:alphaModFix/>
            </a:blip>
            <a:stretch>
              <a:fillRect/>
            </a:stretch>
          </p:blipFill>
          <p:spPr>
            <a:xfrm>
              <a:off x="4968661" y="2784800"/>
              <a:ext cx="1618224" cy="1618224"/>
            </a:xfrm>
            <a:prstGeom prst="rect">
              <a:avLst/>
            </a:prstGeom>
            <a:noFill/>
            <a:ln>
              <a:noFill/>
            </a:ln>
          </p:spPr>
        </p:pic>
        <p:sp>
          <p:nvSpPr>
            <p:cNvPr id="404" name="Google Shape;404;p53"/>
            <p:cNvSpPr txBox="1"/>
            <p:nvPr/>
          </p:nvSpPr>
          <p:spPr>
            <a:xfrm rot="-983961">
              <a:off x="5600178" y="3315985"/>
              <a:ext cx="395281" cy="4503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nvSpPr>
        <p:spPr>
          <a:xfrm>
            <a:off x="1243825" y="397750"/>
            <a:ext cx="18408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a:t>
            </a:r>
            <a:r>
              <a:rPr lang="en" sz="3000">
                <a:latin typeface="Roboto"/>
                <a:ea typeface="Roboto"/>
                <a:cs typeface="Roboto"/>
                <a:sym typeface="Roboto"/>
              </a:rPr>
              <a:t>SX</a:t>
            </a:r>
            <a:endParaRPr sz="1800">
              <a:latin typeface="Roboto"/>
              <a:ea typeface="Roboto"/>
              <a:cs typeface="Roboto"/>
              <a:sym typeface="Roboto"/>
            </a:endParaRPr>
          </a:p>
        </p:txBody>
      </p:sp>
      <p:sp>
        <p:nvSpPr>
          <p:cNvPr id="410" name="Google Shape;410;p54"/>
          <p:cNvSpPr txBox="1"/>
          <p:nvPr/>
        </p:nvSpPr>
        <p:spPr>
          <a:xfrm>
            <a:off x="1215825" y="1442925"/>
            <a:ext cx="29514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411" name="Google Shape;411;p54"/>
          <p:cNvSpPr txBox="1"/>
          <p:nvPr/>
        </p:nvSpPr>
        <p:spPr>
          <a:xfrm>
            <a:off x="4787275" y="1442925"/>
            <a:ext cx="34533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var</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 </a:t>
            </a:r>
            <a:r>
              <a:rPr lang="en" sz="1050">
                <a:solidFill>
                  <a:srgbClr val="409B1C"/>
                </a:solidFill>
                <a:highlight>
                  <a:srgbClr val="FFFFFF"/>
                </a:highlight>
                <a:latin typeface="Consolas"/>
                <a:ea typeface="Consolas"/>
                <a:cs typeface="Consolas"/>
                <a:sym typeface="Consolas"/>
              </a:rPr>
              <a:t>'bar'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React.</a:t>
            </a:r>
            <a:r>
              <a:rPr lang="en" sz="1050">
                <a:solidFill>
                  <a:srgbClr val="3B5BB5"/>
                </a:solidFill>
                <a:highlight>
                  <a:srgbClr val="FFFFFF"/>
                </a:highlight>
                <a:latin typeface="Consolas"/>
                <a:ea typeface="Consolas"/>
                <a:cs typeface="Consolas"/>
                <a:sym typeface="Consolas"/>
              </a:rPr>
              <a:t>createElement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Text</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3B5BB5"/>
                </a:solidFill>
                <a:highlight>
                  <a:srgbClr val="FFFFFF"/>
                </a:highlight>
                <a:latin typeface="Consolas"/>
                <a:ea typeface="Consolas"/>
                <a:cs typeface="Consolas"/>
                <a:sym typeface="Consolas"/>
              </a:rPr>
              <a:t>null</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409B1C"/>
                </a:solidFill>
                <a:highlight>
                  <a:srgbClr val="FFFFFF"/>
                </a:highlight>
                <a:latin typeface="Consolas"/>
                <a:ea typeface="Consolas"/>
                <a:cs typeface="Consolas"/>
                <a:sym typeface="Consolas"/>
              </a:rPr>
              <a:t>'42'</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a:p>
            <a:pPr indent="0" lvl="0" marL="38100" marR="38100" rtl="0" algn="l">
              <a:lnSpc>
                <a:spcPct val="150000"/>
              </a:lnSpc>
              <a:spcBef>
                <a:spcPts val="0"/>
              </a:spcBef>
              <a:spcAft>
                <a:spcPts val="0"/>
              </a:spcAft>
              <a:buNone/>
            </a:pPr>
            <a:r>
              <a:t/>
            </a:r>
            <a:endParaRPr sz="1050">
              <a:solidFill>
                <a:srgbClr val="FF7800"/>
              </a:solidFill>
              <a:highlight>
                <a:srgbClr val="FFFFFF"/>
              </a:highlight>
              <a:latin typeface="Consolas"/>
              <a:ea typeface="Consolas"/>
              <a:cs typeface="Consolas"/>
              <a:sym typeface="Consolas"/>
            </a:endParaRPr>
          </a:p>
        </p:txBody>
      </p:sp>
      <p:sp>
        <p:nvSpPr>
          <p:cNvPr id="412" name="Google Shape;412;p54"/>
          <p:cNvSpPr txBox="1"/>
          <p:nvPr/>
        </p:nvSpPr>
        <p:spPr>
          <a:xfrm>
            <a:off x="5145300" y="397750"/>
            <a:ext cx="24654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No </a:t>
            </a:r>
            <a:r>
              <a:rPr lang="en" sz="3000">
                <a:latin typeface="Roboto"/>
                <a:ea typeface="Roboto"/>
                <a:cs typeface="Roboto"/>
                <a:sym typeface="Roboto"/>
              </a:rPr>
              <a:t>JSX</a:t>
            </a:r>
            <a:endParaRPr sz="1800">
              <a:latin typeface="Roboto"/>
              <a:ea typeface="Roboto"/>
              <a:cs typeface="Roboto"/>
              <a:sym typeface="Roboto"/>
            </a:endParaRPr>
          </a:p>
        </p:txBody>
      </p:sp>
      <p:sp>
        <p:nvSpPr>
          <p:cNvPr id="413" name="Google Shape;413;p54"/>
          <p:cNvSpPr txBox="1"/>
          <p:nvPr/>
        </p:nvSpPr>
        <p:spPr>
          <a:xfrm>
            <a:off x="0" y="4141000"/>
            <a:ext cx="91440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JSX is a shortcut for using the React.createElement() API</a:t>
            </a:r>
            <a:endParaRPr i="1">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5"/>
          <p:cNvSpPr txBox="1"/>
          <p:nvPr/>
        </p:nvSpPr>
        <p:spPr>
          <a:xfrm>
            <a:off x="1215825" y="1442925"/>
            <a:ext cx="29514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419" name="Google Shape;419;p55"/>
          <p:cNvSpPr txBox="1"/>
          <p:nvPr/>
        </p:nvSpPr>
        <p:spPr>
          <a:xfrm>
            <a:off x="4085450" y="953800"/>
            <a:ext cx="32256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a:t>
            </a:r>
            <a:r>
              <a:rPr lang="en" sz="3000">
                <a:latin typeface="Roboto"/>
                <a:ea typeface="Roboto"/>
                <a:cs typeface="Roboto"/>
                <a:sym typeface="Roboto"/>
              </a:rPr>
              <a:t>SX Benefits</a:t>
            </a:r>
            <a:endParaRPr sz="1800">
              <a:latin typeface="Roboto"/>
              <a:ea typeface="Roboto"/>
              <a:cs typeface="Roboto"/>
              <a:sym typeface="Roboto"/>
            </a:endParaRPr>
          </a:p>
        </p:txBody>
      </p:sp>
      <p:sp>
        <p:nvSpPr>
          <p:cNvPr id="420" name="Google Shape;420;p55"/>
          <p:cNvSpPr txBox="1"/>
          <p:nvPr/>
        </p:nvSpPr>
        <p:spPr>
          <a:xfrm>
            <a:off x="4122100" y="1889325"/>
            <a:ext cx="3522900" cy="9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UI has a clear </a:t>
            </a:r>
            <a:r>
              <a:rPr lang="en"/>
              <a:t>hierarchical</a:t>
            </a:r>
            <a:r>
              <a:rPr lang="en"/>
              <a:t> structure. What you see in code mirrors what you will get.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6"/>
          <p:cNvSpPr txBox="1"/>
          <p:nvPr/>
        </p:nvSpPr>
        <p:spPr>
          <a:xfrm>
            <a:off x="1215825" y="1442925"/>
            <a:ext cx="29514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426" name="Google Shape;426;p56"/>
          <p:cNvSpPr txBox="1"/>
          <p:nvPr/>
        </p:nvSpPr>
        <p:spPr>
          <a:xfrm>
            <a:off x="4085450" y="953800"/>
            <a:ext cx="32256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JSX Benefits</a:t>
            </a:r>
            <a:endParaRPr sz="1800">
              <a:latin typeface="Roboto"/>
              <a:ea typeface="Roboto"/>
              <a:cs typeface="Roboto"/>
              <a:sym typeface="Roboto"/>
            </a:endParaRPr>
          </a:p>
        </p:txBody>
      </p:sp>
      <p:sp>
        <p:nvSpPr>
          <p:cNvPr id="427" name="Google Shape;427;p56"/>
          <p:cNvSpPr txBox="1"/>
          <p:nvPr/>
        </p:nvSpPr>
        <p:spPr>
          <a:xfrm>
            <a:off x="4122100" y="1889325"/>
            <a:ext cx="3522900" cy="9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UI has a clear hierarchical structure. What you see in code mirrors what you will get.</a:t>
            </a:r>
            <a:endParaRPr/>
          </a:p>
        </p:txBody>
      </p:sp>
      <p:grpSp>
        <p:nvGrpSpPr>
          <p:cNvPr id="428" name="Google Shape;428;p56"/>
          <p:cNvGrpSpPr/>
          <p:nvPr/>
        </p:nvGrpSpPr>
        <p:grpSpPr>
          <a:xfrm>
            <a:off x="5074449" y="2862213"/>
            <a:ext cx="1618224" cy="1618224"/>
            <a:chOff x="4968661" y="2784800"/>
            <a:chExt cx="1618224" cy="1618224"/>
          </a:xfrm>
        </p:grpSpPr>
        <p:pic>
          <p:nvPicPr>
            <p:cNvPr id="429" name="Google Shape;429;p56"/>
            <p:cNvPicPr preferRelativeResize="0"/>
            <p:nvPr/>
          </p:nvPicPr>
          <p:blipFill>
            <a:blip r:embed="rId3">
              <a:alphaModFix/>
            </a:blip>
            <a:stretch>
              <a:fillRect/>
            </a:stretch>
          </p:blipFill>
          <p:spPr>
            <a:xfrm>
              <a:off x="4968661" y="2784800"/>
              <a:ext cx="1618224" cy="1618224"/>
            </a:xfrm>
            <a:prstGeom prst="rect">
              <a:avLst/>
            </a:prstGeom>
            <a:noFill/>
            <a:ln>
              <a:noFill/>
            </a:ln>
          </p:spPr>
        </p:pic>
        <p:sp>
          <p:nvSpPr>
            <p:cNvPr id="430" name="Google Shape;430;p56"/>
            <p:cNvSpPr txBox="1"/>
            <p:nvPr/>
          </p:nvSpPr>
          <p:spPr>
            <a:xfrm rot="-983961">
              <a:off x="5600178" y="3315985"/>
              <a:ext cx="395281" cy="4503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7"/>
          <p:cNvSpPr txBox="1"/>
          <p:nvPr/>
        </p:nvSpPr>
        <p:spPr>
          <a:xfrm>
            <a:off x="1215825" y="1442925"/>
            <a:ext cx="29514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436" name="Google Shape;436;p57"/>
          <p:cNvSpPr txBox="1"/>
          <p:nvPr/>
        </p:nvSpPr>
        <p:spPr>
          <a:xfrm>
            <a:off x="4085450" y="953800"/>
            <a:ext cx="32256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JSX Benefits</a:t>
            </a:r>
            <a:endParaRPr sz="1800">
              <a:latin typeface="Roboto"/>
              <a:ea typeface="Roboto"/>
              <a:cs typeface="Roboto"/>
              <a:sym typeface="Roboto"/>
            </a:endParaRPr>
          </a:p>
        </p:txBody>
      </p:sp>
      <p:sp>
        <p:nvSpPr>
          <p:cNvPr id="437" name="Google Shape;437;p57"/>
          <p:cNvSpPr txBox="1"/>
          <p:nvPr/>
        </p:nvSpPr>
        <p:spPr>
          <a:xfrm>
            <a:off x="4122100" y="1889325"/>
            <a:ext cx="3522900" cy="135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UI has a clear hierarchical structure. What you see in code mirrors what you will get.</a:t>
            </a:r>
            <a:endParaRPr/>
          </a:p>
          <a:p>
            <a:pPr indent="-317500" lvl="0" marL="457200" rtl="0" algn="l">
              <a:spcBef>
                <a:spcPts val="0"/>
              </a:spcBef>
              <a:spcAft>
                <a:spcPts val="0"/>
              </a:spcAft>
              <a:buSzPts val="1400"/>
              <a:buChar char="●"/>
            </a:pPr>
            <a:r>
              <a:rPr lang="en"/>
              <a:t>This makes it easier for designers to contribute to code.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8"/>
          <p:cNvSpPr txBox="1"/>
          <p:nvPr/>
        </p:nvSpPr>
        <p:spPr>
          <a:xfrm>
            <a:off x="1215825" y="1442925"/>
            <a:ext cx="29514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443" name="Google Shape;443;p58"/>
          <p:cNvSpPr txBox="1"/>
          <p:nvPr/>
        </p:nvSpPr>
        <p:spPr>
          <a:xfrm>
            <a:off x="4085450" y="953800"/>
            <a:ext cx="32256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JSX Benefits</a:t>
            </a:r>
            <a:endParaRPr sz="1800">
              <a:latin typeface="Roboto"/>
              <a:ea typeface="Roboto"/>
              <a:cs typeface="Roboto"/>
              <a:sym typeface="Roboto"/>
            </a:endParaRPr>
          </a:p>
        </p:txBody>
      </p:sp>
      <p:sp>
        <p:nvSpPr>
          <p:cNvPr id="444" name="Google Shape;444;p58"/>
          <p:cNvSpPr txBox="1"/>
          <p:nvPr/>
        </p:nvSpPr>
        <p:spPr>
          <a:xfrm>
            <a:off x="4122100" y="1889325"/>
            <a:ext cx="3522900" cy="210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UI has a clear hierarchical structure. What you see in code mirrors what you will get.</a:t>
            </a:r>
            <a:endParaRPr/>
          </a:p>
          <a:p>
            <a:pPr indent="-317500" lvl="0" marL="457200" rtl="0" algn="l">
              <a:spcBef>
                <a:spcPts val="0"/>
              </a:spcBef>
              <a:spcAft>
                <a:spcPts val="0"/>
              </a:spcAft>
              <a:buSzPts val="1400"/>
              <a:buChar char="●"/>
            </a:pPr>
            <a:r>
              <a:rPr lang="en"/>
              <a:t>This makes it easier for designers to contribute to code.</a:t>
            </a:r>
            <a:endParaRPr/>
          </a:p>
          <a:p>
            <a:pPr indent="-317500" lvl="0" marL="457200" rtl="0" algn="l">
              <a:spcBef>
                <a:spcPts val="0"/>
              </a:spcBef>
              <a:spcAft>
                <a:spcPts val="0"/>
              </a:spcAft>
              <a:buSzPts val="1400"/>
              <a:buChar char="●"/>
            </a:pPr>
            <a:r>
              <a:rPr lang="en"/>
              <a:t>You get the </a:t>
            </a:r>
            <a:r>
              <a:rPr lang="en"/>
              <a:t>accessibility</a:t>
            </a:r>
            <a:r>
              <a:rPr lang="en"/>
              <a:t> of </a:t>
            </a:r>
            <a:r>
              <a:rPr lang="en"/>
              <a:t>templates AND the power of JS.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59"/>
          <p:cNvPicPr preferRelativeResize="0"/>
          <p:nvPr/>
        </p:nvPicPr>
        <p:blipFill>
          <a:blip r:embed="rId3">
            <a:alphaModFix/>
          </a:blip>
          <a:stretch>
            <a:fillRect/>
          </a:stretch>
        </p:blipFill>
        <p:spPr>
          <a:xfrm>
            <a:off x="4279626" y="591350"/>
            <a:ext cx="889549" cy="889525"/>
          </a:xfrm>
          <a:prstGeom prst="rect">
            <a:avLst/>
          </a:prstGeom>
          <a:noFill/>
          <a:ln>
            <a:noFill/>
          </a:ln>
        </p:spPr>
      </p:pic>
      <p:pic>
        <p:nvPicPr>
          <p:cNvPr id="450" name="Google Shape;450;p59"/>
          <p:cNvPicPr preferRelativeResize="0"/>
          <p:nvPr/>
        </p:nvPicPr>
        <p:blipFill>
          <a:blip r:embed="rId4">
            <a:alphaModFix/>
          </a:blip>
          <a:stretch>
            <a:fillRect/>
          </a:stretch>
        </p:blipFill>
        <p:spPr>
          <a:xfrm>
            <a:off x="6843888" y="490213"/>
            <a:ext cx="1091800" cy="1091800"/>
          </a:xfrm>
          <a:prstGeom prst="rect">
            <a:avLst/>
          </a:prstGeom>
          <a:noFill/>
          <a:ln>
            <a:noFill/>
          </a:ln>
        </p:spPr>
      </p:pic>
      <p:pic>
        <p:nvPicPr>
          <p:cNvPr id="451" name="Google Shape;451;p59"/>
          <p:cNvPicPr preferRelativeResize="0"/>
          <p:nvPr/>
        </p:nvPicPr>
        <p:blipFill>
          <a:blip r:embed="rId5">
            <a:alphaModFix/>
          </a:blip>
          <a:stretch>
            <a:fillRect/>
          </a:stretch>
        </p:blipFill>
        <p:spPr>
          <a:xfrm>
            <a:off x="79100" y="1708125"/>
            <a:ext cx="1799949" cy="3213723"/>
          </a:xfrm>
          <a:prstGeom prst="rect">
            <a:avLst/>
          </a:prstGeom>
          <a:noFill/>
          <a:ln>
            <a:noFill/>
          </a:ln>
        </p:spPr>
      </p:pic>
      <p:pic>
        <p:nvPicPr>
          <p:cNvPr id="452" name="Google Shape;452;p59"/>
          <p:cNvPicPr preferRelativeResize="0"/>
          <p:nvPr/>
        </p:nvPicPr>
        <p:blipFill>
          <a:blip r:embed="rId6">
            <a:alphaModFix/>
          </a:blip>
          <a:stretch>
            <a:fillRect/>
          </a:stretch>
        </p:blipFill>
        <p:spPr>
          <a:xfrm>
            <a:off x="1789451" y="2816800"/>
            <a:ext cx="1436401" cy="1447375"/>
          </a:xfrm>
          <a:prstGeom prst="rect">
            <a:avLst/>
          </a:prstGeom>
          <a:noFill/>
          <a:ln>
            <a:noFill/>
          </a:ln>
        </p:spPr>
      </p:pic>
      <p:pic>
        <p:nvPicPr>
          <p:cNvPr id="453" name="Google Shape;453;p59"/>
          <p:cNvPicPr preferRelativeResize="0"/>
          <p:nvPr/>
        </p:nvPicPr>
        <p:blipFill>
          <a:blip r:embed="rId7">
            <a:alphaModFix/>
          </a:blip>
          <a:stretch>
            <a:fillRect/>
          </a:stretch>
        </p:blipFill>
        <p:spPr>
          <a:xfrm>
            <a:off x="1382462" y="591350"/>
            <a:ext cx="725175" cy="889524"/>
          </a:xfrm>
          <a:prstGeom prst="rect">
            <a:avLst/>
          </a:prstGeom>
          <a:noFill/>
          <a:ln>
            <a:noFill/>
          </a:ln>
        </p:spPr>
      </p:pic>
      <p:grpSp>
        <p:nvGrpSpPr>
          <p:cNvPr id="454" name="Google Shape;454;p59"/>
          <p:cNvGrpSpPr/>
          <p:nvPr/>
        </p:nvGrpSpPr>
        <p:grpSpPr>
          <a:xfrm>
            <a:off x="115999" y="1680608"/>
            <a:ext cx="2867100" cy="858300"/>
            <a:chOff x="1666826" y="2116033"/>
            <a:chExt cx="2867100" cy="858300"/>
          </a:xfrm>
        </p:grpSpPr>
        <p:sp>
          <p:nvSpPr>
            <p:cNvPr id="455" name="Google Shape;455;p59"/>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9"/>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pic>
        <p:nvPicPr>
          <p:cNvPr id="457" name="Google Shape;457;p59"/>
          <p:cNvPicPr preferRelativeResize="0"/>
          <p:nvPr/>
        </p:nvPicPr>
        <p:blipFill>
          <a:blip r:embed="rId8">
            <a:alphaModFix/>
          </a:blip>
          <a:stretch>
            <a:fillRect/>
          </a:stretch>
        </p:blipFill>
        <p:spPr>
          <a:xfrm>
            <a:off x="3334312" y="1708125"/>
            <a:ext cx="2780176" cy="2825101"/>
          </a:xfrm>
          <a:prstGeom prst="rect">
            <a:avLst/>
          </a:prstGeom>
          <a:noFill/>
          <a:ln>
            <a:noFill/>
          </a:ln>
        </p:spPr>
      </p:pic>
      <p:pic>
        <p:nvPicPr>
          <p:cNvPr id="458" name="Google Shape;458;p59"/>
          <p:cNvPicPr preferRelativeResize="0"/>
          <p:nvPr/>
        </p:nvPicPr>
        <p:blipFill>
          <a:blip r:embed="rId9">
            <a:alphaModFix/>
          </a:blip>
          <a:stretch>
            <a:fillRect/>
          </a:stretch>
        </p:blipFill>
        <p:spPr>
          <a:xfrm>
            <a:off x="4074650" y="1680600"/>
            <a:ext cx="1811261" cy="3130575"/>
          </a:xfrm>
          <a:prstGeom prst="rect">
            <a:avLst/>
          </a:prstGeom>
          <a:noFill/>
          <a:ln>
            <a:noFill/>
          </a:ln>
        </p:spPr>
      </p:pic>
      <p:cxnSp>
        <p:nvCxnSpPr>
          <p:cNvPr id="459" name="Google Shape;459;p59"/>
          <p:cNvCxnSpPr/>
          <p:nvPr/>
        </p:nvCxnSpPr>
        <p:spPr>
          <a:xfrm>
            <a:off x="3299288" y="929625"/>
            <a:ext cx="0" cy="3999900"/>
          </a:xfrm>
          <a:prstGeom prst="straightConnector1">
            <a:avLst/>
          </a:prstGeom>
          <a:noFill/>
          <a:ln cap="flat" cmpd="sng" w="28575">
            <a:solidFill>
              <a:srgbClr val="CCCCCC"/>
            </a:solidFill>
            <a:prstDash val="solid"/>
            <a:round/>
            <a:headEnd len="med" w="med" type="none"/>
            <a:tailEnd len="med" w="med" type="none"/>
          </a:ln>
        </p:spPr>
      </p:cxnSp>
      <p:cxnSp>
        <p:nvCxnSpPr>
          <p:cNvPr id="460" name="Google Shape;460;p59"/>
          <p:cNvCxnSpPr/>
          <p:nvPr/>
        </p:nvCxnSpPr>
        <p:spPr>
          <a:xfrm>
            <a:off x="6063188" y="929625"/>
            <a:ext cx="0" cy="3999900"/>
          </a:xfrm>
          <a:prstGeom prst="straightConnector1">
            <a:avLst/>
          </a:prstGeom>
          <a:noFill/>
          <a:ln cap="flat" cmpd="sng" w="28575">
            <a:solidFill>
              <a:srgbClr val="CCCCCC"/>
            </a:solidFill>
            <a:prstDash val="solid"/>
            <a:round/>
            <a:headEnd len="med" w="med" type="none"/>
            <a:tailEnd len="med" w="med" type="none"/>
          </a:ln>
        </p:spPr>
      </p:cxnSp>
      <p:sp>
        <p:nvSpPr>
          <p:cNvPr id="461" name="Google Shape;461;p59"/>
          <p:cNvSpPr txBox="1"/>
          <p:nvPr/>
        </p:nvSpPr>
        <p:spPr>
          <a:xfrm>
            <a:off x="6465700" y="1759550"/>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60"/>
          <p:cNvPicPr preferRelativeResize="0"/>
          <p:nvPr/>
        </p:nvPicPr>
        <p:blipFill>
          <a:blip r:embed="rId3">
            <a:alphaModFix/>
          </a:blip>
          <a:stretch>
            <a:fillRect/>
          </a:stretch>
        </p:blipFill>
        <p:spPr>
          <a:xfrm>
            <a:off x="6843888" y="490213"/>
            <a:ext cx="1091800" cy="1091800"/>
          </a:xfrm>
          <a:prstGeom prst="rect">
            <a:avLst/>
          </a:prstGeom>
          <a:noFill/>
          <a:ln>
            <a:noFill/>
          </a:ln>
        </p:spPr>
      </p:pic>
      <p:sp>
        <p:nvSpPr>
          <p:cNvPr id="467" name="Google Shape;467;p60"/>
          <p:cNvSpPr txBox="1"/>
          <p:nvPr/>
        </p:nvSpPr>
        <p:spPr>
          <a:xfrm>
            <a:off x="6465700" y="1759550"/>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pic>
        <p:nvPicPr>
          <p:cNvPr id="468" name="Google Shape;468;p60"/>
          <p:cNvPicPr preferRelativeResize="0"/>
          <p:nvPr/>
        </p:nvPicPr>
        <p:blipFill>
          <a:blip r:embed="rId4">
            <a:alphaModFix/>
          </a:blip>
          <a:stretch>
            <a:fillRect/>
          </a:stretch>
        </p:blipFill>
        <p:spPr>
          <a:xfrm>
            <a:off x="532100" y="2139625"/>
            <a:ext cx="5475399" cy="2048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Google Shape;473;p61"/>
          <p:cNvPicPr preferRelativeResize="0"/>
          <p:nvPr/>
        </p:nvPicPr>
        <p:blipFill>
          <a:blip r:embed="rId3">
            <a:alphaModFix/>
          </a:blip>
          <a:stretch>
            <a:fillRect/>
          </a:stretch>
        </p:blipFill>
        <p:spPr>
          <a:xfrm>
            <a:off x="4279626" y="591350"/>
            <a:ext cx="889549" cy="889525"/>
          </a:xfrm>
          <a:prstGeom prst="rect">
            <a:avLst/>
          </a:prstGeom>
          <a:noFill/>
          <a:ln>
            <a:noFill/>
          </a:ln>
        </p:spPr>
      </p:pic>
      <p:pic>
        <p:nvPicPr>
          <p:cNvPr id="474" name="Google Shape;474;p61"/>
          <p:cNvPicPr preferRelativeResize="0"/>
          <p:nvPr/>
        </p:nvPicPr>
        <p:blipFill>
          <a:blip r:embed="rId4">
            <a:alphaModFix/>
          </a:blip>
          <a:stretch>
            <a:fillRect/>
          </a:stretch>
        </p:blipFill>
        <p:spPr>
          <a:xfrm>
            <a:off x="6843888" y="490213"/>
            <a:ext cx="1091800" cy="1091800"/>
          </a:xfrm>
          <a:prstGeom prst="rect">
            <a:avLst/>
          </a:prstGeom>
          <a:noFill/>
          <a:ln>
            <a:noFill/>
          </a:ln>
        </p:spPr>
      </p:pic>
      <p:pic>
        <p:nvPicPr>
          <p:cNvPr id="475" name="Google Shape;475;p61"/>
          <p:cNvPicPr preferRelativeResize="0"/>
          <p:nvPr/>
        </p:nvPicPr>
        <p:blipFill>
          <a:blip r:embed="rId5">
            <a:alphaModFix/>
          </a:blip>
          <a:stretch>
            <a:fillRect/>
          </a:stretch>
        </p:blipFill>
        <p:spPr>
          <a:xfrm>
            <a:off x="79100" y="1708125"/>
            <a:ext cx="1799949" cy="3213723"/>
          </a:xfrm>
          <a:prstGeom prst="rect">
            <a:avLst/>
          </a:prstGeom>
          <a:noFill/>
          <a:ln>
            <a:noFill/>
          </a:ln>
        </p:spPr>
      </p:pic>
      <p:pic>
        <p:nvPicPr>
          <p:cNvPr id="476" name="Google Shape;476;p61"/>
          <p:cNvPicPr preferRelativeResize="0"/>
          <p:nvPr/>
        </p:nvPicPr>
        <p:blipFill>
          <a:blip r:embed="rId6">
            <a:alphaModFix/>
          </a:blip>
          <a:stretch>
            <a:fillRect/>
          </a:stretch>
        </p:blipFill>
        <p:spPr>
          <a:xfrm>
            <a:off x="1789451" y="2816800"/>
            <a:ext cx="1436401" cy="1447375"/>
          </a:xfrm>
          <a:prstGeom prst="rect">
            <a:avLst/>
          </a:prstGeom>
          <a:noFill/>
          <a:ln>
            <a:noFill/>
          </a:ln>
        </p:spPr>
      </p:pic>
      <p:pic>
        <p:nvPicPr>
          <p:cNvPr id="477" name="Google Shape;477;p61"/>
          <p:cNvPicPr preferRelativeResize="0"/>
          <p:nvPr/>
        </p:nvPicPr>
        <p:blipFill>
          <a:blip r:embed="rId7">
            <a:alphaModFix/>
          </a:blip>
          <a:stretch>
            <a:fillRect/>
          </a:stretch>
        </p:blipFill>
        <p:spPr>
          <a:xfrm>
            <a:off x="1382462" y="591350"/>
            <a:ext cx="725175" cy="889524"/>
          </a:xfrm>
          <a:prstGeom prst="rect">
            <a:avLst/>
          </a:prstGeom>
          <a:noFill/>
          <a:ln>
            <a:noFill/>
          </a:ln>
        </p:spPr>
      </p:pic>
      <p:grpSp>
        <p:nvGrpSpPr>
          <p:cNvPr id="478" name="Google Shape;478;p61"/>
          <p:cNvGrpSpPr/>
          <p:nvPr/>
        </p:nvGrpSpPr>
        <p:grpSpPr>
          <a:xfrm>
            <a:off x="115999" y="1680608"/>
            <a:ext cx="2867100" cy="858300"/>
            <a:chOff x="1666826" y="2116033"/>
            <a:chExt cx="2867100" cy="858300"/>
          </a:xfrm>
        </p:grpSpPr>
        <p:sp>
          <p:nvSpPr>
            <p:cNvPr id="479" name="Google Shape;479;p61"/>
            <p:cNvSpPr/>
            <p:nvPr/>
          </p:nvSpPr>
          <p:spPr>
            <a:xfrm>
              <a:off x="1666826" y="2116033"/>
              <a:ext cx="2867100" cy="85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txBox="1"/>
            <p:nvPr/>
          </p:nvSpPr>
          <p:spPr>
            <a:xfrm>
              <a:off x="1699025" y="2202725"/>
              <a:ext cx="2816100" cy="702300"/>
            </a:xfrm>
            <a:prstGeom prst="rect">
              <a:avLst/>
            </a:prstGeom>
            <a:solidFill>
              <a:srgbClr val="D9D9D9"/>
            </a:solidFill>
            <a:ln>
              <a:noFill/>
            </a:ln>
          </p:spPr>
          <p:txBody>
            <a:bodyPr anchorCtr="0" anchor="ctr" bIns="91425" lIns="91425" spcFirstLastPara="1" rIns="91425" wrap="square" tIns="91425">
              <a:noAutofit/>
            </a:bodyPr>
            <a:lstStyle/>
            <a:p>
              <a:pPr indent="0" lvl="0" marL="76200" marR="76200" rtl="0" algn="l">
                <a:lnSpc>
                  <a:spcPct val="115000"/>
                </a:lnSpc>
                <a:spcBef>
                  <a:spcPts val="0"/>
                </a:spcBef>
                <a:spcAft>
                  <a:spcPts val="0"/>
                </a:spcAft>
                <a:buNone/>
              </a:pPr>
              <a:r>
                <a:rPr lang="en" sz="900">
                  <a:solidFill>
                    <a:srgbClr val="000088"/>
                  </a:solidFill>
                  <a:latin typeface="Consolas"/>
                  <a:ea typeface="Consolas"/>
                  <a:cs typeface="Consolas"/>
                  <a:sym typeface="Consolas"/>
                </a:rPr>
                <a:t>let</a:t>
              </a:r>
              <a:r>
                <a:rPr lang="en" sz="900">
                  <a:solidFill>
                    <a:schemeClr val="dk1"/>
                  </a:solidFill>
                  <a:latin typeface="Consolas"/>
                  <a:ea typeface="Consolas"/>
                  <a:cs typeface="Consolas"/>
                  <a:sym typeface="Consolas"/>
                </a:rPr>
                <a:t> textLayer = </a:t>
              </a:r>
              <a:r>
                <a:rPr lang="en" sz="900">
                  <a:solidFill>
                    <a:srgbClr val="660066"/>
                  </a:solidFill>
                  <a:latin typeface="Consolas"/>
                  <a:ea typeface="Consolas"/>
                  <a:cs typeface="Consolas"/>
                  <a:sym typeface="Consolas"/>
                </a:rPr>
                <a:t>CATextLayer</a:t>
              </a: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rgbClr val="000088"/>
                  </a:solidFill>
                  <a:latin typeface="Consolas"/>
                  <a:ea typeface="Consolas"/>
                  <a:cs typeface="Consolas"/>
                  <a:sym typeface="Consolas"/>
                </a:rPr>
                <a:t>self</a:t>
              </a:r>
              <a:r>
                <a:rPr lang="en" sz="900">
                  <a:solidFill>
                    <a:schemeClr val="dk1"/>
                  </a:solidFill>
                  <a:latin typeface="Consolas"/>
                  <a:ea typeface="Consolas"/>
                  <a:cs typeface="Consolas"/>
                  <a:sym typeface="Consolas"/>
                </a:rPr>
                <a:t>.view.layer.addSublayer(textLayer)</a:t>
              </a:r>
              <a:endParaRPr sz="900">
                <a:solidFill>
                  <a:schemeClr val="dk1"/>
                </a:solidFill>
                <a:latin typeface="Consolas"/>
                <a:ea typeface="Consolas"/>
                <a:cs typeface="Consolas"/>
                <a:sym typeface="Consolas"/>
              </a:endParaRPr>
            </a:p>
          </p:txBody>
        </p:sp>
      </p:grpSp>
      <p:pic>
        <p:nvPicPr>
          <p:cNvPr id="481" name="Google Shape;481;p61"/>
          <p:cNvPicPr preferRelativeResize="0"/>
          <p:nvPr/>
        </p:nvPicPr>
        <p:blipFill>
          <a:blip r:embed="rId8">
            <a:alphaModFix/>
          </a:blip>
          <a:stretch>
            <a:fillRect/>
          </a:stretch>
        </p:blipFill>
        <p:spPr>
          <a:xfrm>
            <a:off x="3334312" y="1708125"/>
            <a:ext cx="2780176" cy="2825101"/>
          </a:xfrm>
          <a:prstGeom prst="rect">
            <a:avLst/>
          </a:prstGeom>
          <a:noFill/>
          <a:ln>
            <a:noFill/>
          </a:ln>
        </p:spPr>
      </p:pic>
      <p:pic>
        <p:nvPicPr>
          <p:cNvPr id="482" name="Google Shape;482;p61"/>
          <p:cNvPicPr preferRelativeResize="0"/>
          <p:nvPr/>
        </p:nvPicPr>
        <p:blipFill>
          <a:blip r:embed="rId9">
            <a:alphaModFix/>
          </a:blip>
          <a:stretch>
            <a:fillRect/>
          </a:stretch>
        </p:blipFill>
        <p:spPr>
          <a:xfrm>
            <a:off x="4074650" y="1680600"/>
            <a:ext cx="1811261" cy="3130575"/>
          </a:xfrm>
          <a:prstGeom prst="rect">
            <a:avLst/>
          </a:prstGeom>
          <a:noFill/>
          <a:ln>
            <a:noFill/>
          </a:ln>
        </p:spPr>
      </p:pic>
      <p:cxnSp>
        <p:nvCxnSpPr>
          <p:cNvPr id="483" name="Google Shape;483;p61"/>
          <p:cNvCxnSpPr/>
          <p:nvPr/>
        </p:nvCxnSpPr>
        <p:spPr>
          <a:xfrm>
            <a:off x="3299288" y="929625"/>
            <a:ext cx="0" cy="3999900"/>
          </a:xfrm>
          <a:prstGeom prst="straightConnector1">
            <a:avLst/>
          </a:prstGeom>
          <a:noFill/>
          <a:ln cap="flat" cmpd="sng" w="28575">
            <a:solidFill>
              <a:srgbClr val="CCCCCC"/>
            </a:solidFill>
            <a:prstDash val="solid"/>
            <a:round/>
            <a:headEnd len="med" w="med" type="none"/>
            <a:tailEnd len="med" w="med" type="none"/>
          </a:ln>
        </p:spPr>
      </p:cxnSp>
      <p:cxnSp>
        <p:nvCxnSpPr>
          <p:cNvPr id="484" name="Google Shape;484;p61"/>
          <p:cNvCxnSpPr/>
          <p:nvPr/>
        </p:nvCxnSpPr>
        <p:spPr>
          <a:xfrm>
            <a:off x="6063188" y="929625"/>
            <a:ext cx="0" cy="3999900"/>
          </a:xfrm>
          <a:prstGeom prst="straightConnector1">
            <a:avLst/>
          </a:prstGeom>
          <a:noFill/>
          <a:ln cap="flat" cmpd="sng" w="28575">
            <a:solidFill>
              <a:srgbClr val="CCCCCC"/>
            </a:solidFill>
            <a:prstDash val="solid"/>
            <a:round/>
            <a:headEnd len="med" w="med" type="none"/>
            <a:tailEnd len="med" w="med" type="none"/>
          </a:ln>
        </p:spPr>
      </p:cxnSp>
      <p:sp>
        <p:nvSpPr>
          <p:cNvPr id="485" name="Google Shape;485;p61"/>
          <p:cNvSpPr txBox="1"/>
          <p:nvPr/>
        </p:nvSpPr>
        <p:spPr>
          <a:xfrm>
            <a:off x="6465700" y="1759550"/>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Why do you want to take this class?</a:t>
            </a:r>
            <a:endParaRPr sz="2400">
              <a:solidFill>
                <a:schemeClr val="dk1"/>
              </a:solidFill>
              <a:latin typeface="Roboto"/>
              <a:ea typeface="Roboto"/>
              <a:cs typeface="Roboto"/>
              <a:sym typeface="Roboto"/>
            </a:endParaRPr>
          </a:p>
          <a:p>
            <a:pPr indent="457200" lvl="0" marL="0" rtl="0" algn="l">
              <a:spcBef>
                <a:spcPts val="0"/>
              </a:spcBef>
              <a:spcAft>
                <a:spcPts val="0"/>
              </a:spcAft>
              <a:buNone/>
            </a:pPr>
            <a:r>
              <a:t/>
            </a:r>
            <a:endParaRPr sz="2400">
              <a:latin typeface="Roboto"/>
              <a:ea typeface="Roboto"/>
              <a:cs typeface="Roboto"/>
              <a:sym typeface="Roboto"/>
            </a:endParaRPr>
          </a:p>
        </p:txBody>
      </p:sp>
      <p:pic>
        <p:nvPicPr>
          <p:cNvPr id="86" name="Google Shape;86;p17"/>
          <p:cNvPicPr preferRelativeResize="0"/>
          <p:nvPr/>
        </p:nvPicPr>
        <p:blipFill>
          <a:blip r:embed="rId3">
            <a:alphaModFix/>
          </a:blip>
          <a:stretch>
            <a:fillRect/>
          </a:stretch>
        </p:blipFill>
        <p:spPr>
          <a:xfrm>
            <a:off x="6553800" y="1996349"/>
            <a:ext cx="1371000" cy="1371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2"/>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491" name="Google Shape;491;p62"/>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492" name="Google Shape;492;p62"/>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493" name="Google Shape;493;p62"/>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494" name="Google Shape;494;p62"/>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495" name="Google Shape;495;p62"/>
          <p:cNvPicPr preferRelativeResize="0"/>
          <p:nvPr/>
        </p:nvPicPr>
        <p:blipFill>
          <a:blip r:embed="rId4">
            <a:alphaModFix/>
          </a:blip>
          <a:stretch>
            <a:fillRect/>
          </a:stretch>
        </p:blipFill>
        <p:spPr>
          <a:xfrm>
            <a:off x="3335427" y="3011706"/>
            <a:ext cx="200250" cy="200250"/>
          </a:xfrm>
          <a:prstGeom prst="rect">
            <a:avLst/>
          </a:prstGeom>
          <a:noFill/>
          <a:ln>
            <a:noFill/>
          </a:ln>
        </p:spPr>
      </p:pic>
      <p:pic>
        <p:nvPicPr>
          <p:cNvPr id="496" name="Google Shape;496;p62"/>
          <p:cNvPicPr preferRelativeResize="0"/>
          <p:nvPr/>
        </p:nvPicPr>
        <p:blipFill>
          <a:blip r:embed="rId4">
            <a:alphaModFix/>
          </a:blip>
          <a:stretch>
            <a:fillRect/>
          </a:stretch>
        </p:blipFill>
        <p:spPr>
          <a:xfrm>
            <a:off x="2243552" y="3218606"/>
            <a:ext cx="200250" cy="200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3"/>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502" name="Google Shape;502;p63"/>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503" name="Google Shape;503;p63"/>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504" name="Google Shape;504;p63"/>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505" name="Google Shape;505;p63"/>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506" name="Google Shape;506;p63"/>
          <p:cNvPicPr preferRelativeResize="0"/>
          <p:nvPr/>
        </p:nvPicPr>
        <p:blipFill>
          <a:blip r:embed="rId4">
            <a:alphaModFix/>
          </a:blip>
          <a:stretch>
            <a:fillRect/>
          </a:stretch>
        </p:blipFill>
        <p:spPr>
          <a:xfrm>
            <a:off x="3335427" y="3011706"/>
            <a:ext cx="200250" cy="200250"/>
          </a:xfrm>
          <a:prstGeom prst="rect">
            <a:avLst/>
          </a:prstGeom>
          <a:noFill/>
          <a:ln>
            <a:noFill/>
          </a:ln>
        </p:spPr>
      </p:pic>
      <p:pic>
        <p:nvPicPr>
          <p:cNvPr id="507" name="Google Shape;507;p63"/>
          <p:cNvPicPr preferRelativeResize="0"/>
          <p:nvPr/>
        </p:nvPicPr>
        <p:blipFill>
          <a:blip r:embed="rId4">
            <a:alphaModFix/>
          </a:blip>
          <a:stretch>
            <a:fillRect/>
          </a:stretch>
        </p:blipFill>
        <p:spPr>
          <a:xfrm>
            <a:off x="2243552" y="3218606"/>
            <a:ext cx="200250" cy="200250"/>
          </a:xfrm>
          <a:prstGeom prst="rect">
            <a:avLst/>
          </a:prstGeom>
          <a:noFill/>
          <a:ln>
            <a:noFill/>
          </a:ln>
        </p:spPr>
      </p:pic>
      <p:pic>
        <p:nvPicPr>
          <p:cNvPr id="508" name="Google Shape;508;p63"/>
          <p:cNvPicPr preferRelativeResize="0"/>
          <p:nvPr/>
        </p:nvPicPr>
        <p:blipFill>
          <a:blip r:embed="rId5">
            <a:alphaModFix/>
          </a:blip>
          <a:stretch>
            <a:fillRect/>
          </a:stretch>
        </p:blipFill>
        <p:spPr>
          <a:xfrm>
            <a:off x="683550" y="3411624"/>
            <a:ext cx="224200" cy="224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4"/>
          <p:cNvSpPr txBox="1"/>
          <p:nvPr/>
        </p:nvSpPr>
        <p:spPr>
          <a:xfrm>
            <a:off x="0" y="19803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Creating an empty project</a:t>
            </a:r>
            <a:endParaRPr>
              <a:solidFill>
                <a:srgbClr val="666666"/>
              </a:solidFill>
              <a:latin typeface="Roboto"/>
              <a:ea typeface="Roboto"/>
              <a:cs typeface="Roboto"/>
              <a:sym typeface="Roboto"/>
            </a:endParaRPr>
          </a:p>
          <a:p>
            <a:pPr indent="0" lvl="0" marL="0" rtl="0" algn="ctr">
              <a:spcBef>
                <a:spcPts val="0"/>
              </a:spcBef>
              <a:spcAft>
                <a:spcPts val="0"/>
              </a:spcAft>
              <a:buNone/>
            </a:pPr>
            <a:r>
              <a:t/>
            </a:r>
            <a:endParaRPr>
              <a:solidFill>
                <a:srgbClr val="666666"/>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5"/>
          <p:cNvSpPr txBox="1"/>
          <p:nvPr/>
        </p:nvSpPr>
        <p:spPr>
          <a:xfrm>
            <a:off x="1645500" y="1071750"/>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6"/>
          <p:cNvSpPr txBox="1"/>
          <p:nvPr/>
        </p:nvSpPr>
        <p:spPr>
          <a:xfrm>
            <a:off x="441450" y="1071750"/>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524" name="Google Shape;524;p66"/>
          <p:cNvSpPr txBox="1"/>
          <p:nvPr/>
        </p:nvSpPr>
        <p:spPr>
          <a:xfrm>
            <a:off x="6294450" y="1196875"/>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7"/>
          <p:cNvSpPr txBox="1"/>
          <p:nvPr/>
        </p:nvSpPr>
        <p:spPr>
          <a:xfrm>
            <a:off x="441450" y="1071750"/>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ourNestedView;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530" name="Google Shape;530;p67"/>
          <p:cNvSpPr txBox="1"/>
          <p:nvPr/>
        </p:nvSpPr>
        <p:spPr>
          <a:xfrm>
            <a:off x="6294450" y="1196875"/>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8"/>
          <p:cNvSpPr txBox="1"/>
          <p:nvPr/>
        </p:nvSpPr>
        <p:spPr>
          <a:xfrm>
            <a:off x="1645500" y="1071750"/>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69"/>
          <p:cNvSpPr txBox="1"/>
          <p:nvPr/>
        </p:nvSpPr>
        <p:spPr>
          <a:xfrm>
            <a:off x="1645500" y="295025"/>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541" name="Google Shape;541;p69"/>
          <p:cNvSpPr txBox="1"/>
          <p:nvPr/>
        </p:nvSpPr>
        <p:spPr>
          <a:xfrm>
            <a:off x="701100" y="3362525"/>
            <a:ext cx="77418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React Native calls the render function every time a change occurs.</a:t>
            </a:r>
            <a:endParaRPr sz="16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0"/>
          <p:cNvSpPr txBox="1"/>
          <p:nvPr/>
        </p:nvSpPr>
        <p:spPr>
          <a:xfrm>
            <a:off x="1645500" y="295025"/>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547" name="Google Shape;547;p70"/>
          <p:cNvSpPr txBox="1"/>
          <p:nvPr/>
        </p:nvSpPr>
        <p:spPr>
          <a:xfrm>
            <a:off x="701100" y="3362525"/>
            <a:ext cx="77418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React Native calls the render function every time a change occurs.</a:t>
            </a:r>
            <a:endParaRPr sz="1600">
              <a:latin typeface="Roboto"/>
              <a:ea typeface="Roboto"/>
              <a:cs typeface="Roboto"/>
              <a:sym typeface="Roboto"/>
            </a:endParaRPr>
          </a:p>
        </p:txBody>
      </p:sp>
      <p:sp>
        <p:nvSpPr>
          <p:cNvPr id="548" name="Google Shape;548;p70"/>
          <p:cNvSpPr txBox="1"/>
          <p:nvPr/>
        </p:nvSpPr>
        <p:spPr>
          <a:xfrm>
            <a:off x="42825" y="3850725"/>
            <a:ext cx="9144000" cy="9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Sneak Peek: there’s something called the “state” of a component. It’s basically a variable that says what to render. When the values of this variable are changed, the render function is called again. You will learn more about a component’s state on week 2.</a:t>
            </a:r>
            <a:endParaRPr>
              <a:solidFill>
                <a:srgbClr val="666666"/>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1"/>
          <p:cNvSpPr txBox="1"/>
          <p:nvPr/>
        </p:nvSpPr>
        <p:spPr>
          <a:xfrm>
            <a:off x="221075" y="1766950"/>
            <a:ext cx="89229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Virtual DOM (Document Object Model)</a:t>
            </a:r>
            <a:endParaRPr sz="1800">
              <a:latin typeface="Roboto"/>
              <a:ea typeface="Roboto"/>
              <a:cs typeface="Roboto"/>
              <a:sym typeface="Roboto"/>
            </a:endParaRPr>
          </a:p>
        </p:txBody>
      </p:sp>
      <p:sp>
        <p:nvSpPr>
          <p:cNvPr id="554" name="Google Shape;554;p71"/>
          <p:cNvSpPr txBox="1"/>
          <p:nvPr/>
        </p:nvSpPr>
        <p:spPr>
          <a:xfrm>
            <a:off x="678000" y="2396200"/>
            <a:ext cx="7741800" cy="8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virtual representation of a desired view state</a:t>
            </a:r>
            <a:endParaRPr sz="1800">
              <a:latin typeface="Roboto"/>
              <a:ea typeface="Roboto"/>
              <a:cs typeface="Roboto"/>
              <a:sym typeface="Roboto"/>
            </a:endParaRPr>
          </a:p>
        </p:txBody>
      </p:sp>
      <p:sp>
        <p:nvSpPr>
          <p:cNvPr id="555" name="Google Shape;555;p71"/>
          <p:cNvSpPr txBox="1"/>
          <p:nvPr/>
        </p:nvSpPr>
        <p:spPr>
          <a:xfrm>
            <a:off x="42825" y="3850725"/>
            <a:ext cx="9144000" cy="9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(not necessarily the same thing as the DOM on a browser)</a:t>
            </a:r>
            <a:endParaRPr>
              <a:solidFill>
                <a:srgbClr val="666666"/>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92" name="Google Shape;92;p18"/>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93" name="Google Shape;93;p18"/>
          <p:cNvPicPr preferRelativeResize="0"/>
          <p:nvPr/>
        </p:nvPicPr>
        <p:blipFill>
          <a:blip r:embed="rId3">
            <a:alphaModFix/>
          </a:blip>
          <a:stretch>
            <a:fillRect/>
          </a:stretch>
        </p:blipFill>
        <p:spPr>
          <a:xfrm>
            <a:off x="6553800" y="1996349"/>
            <a:ext cx="1371000" cy="1371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2"/>
          <p:cNvSpPr txBox="1"/>
          <p:nvPr/>
        </p:nvSpPr>
        <p:spPr>
          <a:xfrm>
            <a:off x="221100" y="348050"/>
            <a:ext cx="89229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3000">
                <a:latin typeface="Roboto"/>
                <a:ea typeface="Roboto"/>
                <a:cs typeface="Roboto"/>
                <a:sym typeface="Roboto"/>
              </a:rPr>
              <a:t>Virtual DOM (Document Object Model)</a:t>
            </a:r>
            <a:endParaRPr sz="1800">
              <a:latin typeface="Roboto"/>
              <a:ea typeface="Roboto"/>
              <a:cs typeface="Roboto"/>
              <a:sym typeface="Roboto"/>
            </a:endParaRPr>
          </a:p>
        </p:txBody>
      </p:sp>
      <p:pic>
        <p:nvPicPr>
          <p:cNvPr id="561" name="Google Shape;561;p72"/>
          <p:cNvPicPr preferRelativeResize="0"/>
          <p:nvPr/>
        </p:nvPicPr>
        <p:blipFill>
          <a:blip r:embed="rId3">
            <a:alphaModFix/>
          </a:blip>
          <a:stretch>
            <a:fillRect/>
          </a:stretch>
        </p:blipFill>
        <p:spPr>
          <a:xfrm>
            <a:off x="2687663" y="1159250"/>
            <a:ext cx="3989765" cy="367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3"/>
          <p:cNvSpPr txBox="1"/>
          <p:nvPr/>
        </p:nvSpPr>
        <p:spPr>
          <a:xfrm>
            <a:off x="1645500" y="295025"/>
            <a:ext cx="5853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render()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return</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 style</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{styles.container}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Open up App.js to start working on your app</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Changes you make will automatically reload.</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chemeClr val="dk1"/>
                </a:solidFill>
                <a:highlight>
                  <a:srgbClr val="FFFFFF"/>
                </a:highlight>
                <a:latin typeface="Consolas"/>
                <a:ea typeface="Consolas"/>
                <a:cs typeface="Consolas"/>
                <a:sym typeface="Consolas"/>
              </a:rPr>
              <a:t>Shake your phone to open the developer menu.</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567" name="Google Shape;567;p73"/>
          <p:cNvSpPr txBox="1"/>
          <p:nvPr/>
        </p:nvSpPr>
        <p:spPr>
          <a:xfrm>
            <a:off x="701100" y="3362525"/>
            <a:ext cx="77418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React Native calls the render function every time a change occurs.</a:t>
            </a:r>
            <a:endParaRPr sz="1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id="572" name="Google Shape;572;p74"/>
          <p:cNvPicPr preferRelativeResize="0"/>
          <p:nvPr/>
        </p:nvPicPr>
        <p:blipFill>
          <a:blip r:embed="rId3">
            <a:alphaModFix/>
          </a:blip>
          <a:stretch>
            <a:fillRect/>
          </a:stretch>
        </p:blipFill>
        <p:spPr>
          <a:xfrm>
            <a:off x="1033100" y="152400"/>
            <a:ext cx="7230313" cy="4838701"/>
          </a:xfrm>
          <a:prstGeom prst="rect">
            <a:avLst/>
          </a:prstGeom>
          <a:noFill/>
          <a:ln>
            <a:noFill/>
          </a:ln>
        </p:spPr>
      </p:pic>
      <p:sp>
        <p:nvSpPr>
          <p:cNvPr id="573" name="Google Shape;573;p74"/>
          <p:cNvSpPr/>
          <p:nvPr/>
        </p:nvSpPr>
        <p:spPr>
          <a:xfrm>
            <a:off x="7265725" y="3681800"/>
            <a:ext cx="850200" cy="63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4"/>
          <p:cNvSpPr txBox="1"/>
          <p:nvPr/>
        </p:nvSpPr>
        <p:spPr>
          <a:xfrm>
            <a:off x="6911625" y="3448100"/>
            <a:ext cx="13518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endParaRPr>
          </a:p>
          <a:p>
            <a:pPr indent="0" lvl="0" marL="0" rtl="0" algn="ctr">
              <a:spcBef>
                <a:spcPts val="0"/>
              </a:spcBef>
              <a:spcAft>
                <a:spcPts val="0"/>
              </a:spcAft>
              <a:buNone/>
            </a:pPr>
            <a:r>
              <a:rPr b="1" lang="en" sz="1300"/>
              <a:t>React Native </a:t>
            </a:r>
            <a:endParaRPr b="1" sz="1300"/>
          </a:p>
          <a:p>
            <a:pPr indent="0" lvl="0" marL="0" rtl="0" algn="ctr">
              <a:spcBef>
                <a:spcPts val="0"/>
              </a:spcBef>
              <a:spcAft>
                <a:spcPts val="0"/>
              </a:spcAft>
              <a:buNone/>
            </a:pPr>
            <a:r>
              <a:rPr b="1" lang="en" sz="1300"/>
              <a:t>Components</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id="579" name="Google Shape;579;p75"/>
          <p:cNvPicPr preferRelativeResize="0"/>
          <p:nvPr/>
        </p:nvPicPr>
        <p:blipFill>
          <a:blip r:embed="rId3">
            <a:alphaModFix/>
          </a:blip>
          <a:stretch>
            <a:fillRect/>
          </a:stretch>
        </p:blipFill>
        <p:spPr>
          <a:xfrm>
            <a:off x="1033100" y="152400"/>
            <a:ext cx="7230313" cy="4838701"/>
          </a:xfrm>
          <a:prstGeom prst="rect">
            <a:avLst/>
          </a:prstGeom>
          <a:noFill/>
          <a:ln>
            <a:noFill/>
          </a:ln>
        </p:spPr>
      </p:pic>
      <p:sp>
        <p:nvSpPr>
          <p:cNvPr id="580" name="Google Shape;580;p75"/>
          <p:cNvSpPr/>
          <p:nvPr/>
        </p:nvSpPr>
        <p:spPr>
          <a:xfrm>
            <a:off x="7265725" y="3681800"/>
            <a:ext cx="850200" cy="63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5"/>
          <p:cNvSpPr txBox="1"/>
          <p:nvPr/>
        </p:nvSpPr>
        <p:spPr>
          <a:xfrm>
            <a:off x="6911625" y="3448100"/>
            <a:ext cx="13518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endParaRPr>
          </a:p>
          <a:p>
            <a:pPr indent="0" lvl="0" marL="0" rtl="0" algn="ctr">
              <a:spcBef>
                <a:spcPts val="0"/>
              </a:spcBef>
              <a:spcAft>
                <a:spcPts val="0"/>
              </a:spcAft>
              <a:buNone/>
            </a:pPr>
            <a:r>
              <a:rPr b="1" lang="en" sz="1300"/>
              <a:t>React Native </a:t>
            </a:r>
            <a:endParaRPr b="1" sz="1300"/>
          </a:p>
          <a:p>
            <a:pPr indent="0" lvl="0" marL="0" rtl="0" algn="ctr">
              <a:spcBef>
                <a:spcPts val="0"/>
              </a:spcBef>
              <a:spcAft>
                <a:spcPts val="0"/>
              </a:spcAft>
              <a:buNone/>
            </a:pPr>
            <a:r>
              <a:rPr b="1" lang="en" sz="1300"/>
              <a:t>Components</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
        <p:nvSpPr>
          <p:cNvPr id="582" name="Google Shape;582;p75"/>
          <p:cNvSpPr/>
          <p:nvPr/>
        </p:nvSpPr>
        <p:spPr>
          <a:xfrm>
            <a:off x="5149625" y="2807225"/>
            <a:ext cx="3271800" cy="2214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76"/>
          <p:cNvPicPr preferRelativeResize="0"/>
          <p:nvPr/>
        </p:nvPicPr>
        <p:blipFill rotWithShape="1">
          <a:blip r:embed="rId3">
            <a:alphaModFix/>
          </a:blip>
          <a:srcRect b="0" l="0" r="0" t="43410"/>
          <a:stretch/>
        </p:blipFill>
        <p:spPr>
          <a:xfrm>
            <a:off x="1434850" y="1692171"/>
            <a:ext cx="5312202" cy="1759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77"/>
          <p:cNvSpPr txBox="1"/>
          <p:nvPr/>
        </p:nvSpPr>
        <p:spPr>
          <a:xfrm>
            <a:off x="1248800" y="1259550"/>
            <a:ext cx="2278200" cy="26244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ourNestedView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foo</a:t>
            </a:r>
            <a:r>
              <a:rPr lang="en" sz="1050">
                <a:solidFill>
                  <a:srgbClr val="FF7800"/>
                </a:solidFill>
                <a:highlight>
                  <a:srgbClr val="FFFFFF"/>
                </a:highlight>
                <a:latin typeface="Consolas"/>
                <a:ea typeface="Consolas"/>
                <a:cs typeface="Consolas"/>
                <a:sym typeface="Consolas"/>
              </a:rPr>
              <a:t>=</a:t>
            </a:r>
            <a:r>
              <a:rPr lang="en" sz="1050">
                <a:solidFill>
                  <a:srgbClr val="409B1C"/>
                </a:solidFill>
                <a:highlight>
                  <a:srgbClr val="FFFFFF"/>
                </a:highlight>
                <a:latin typeface="Consolas"/>
                <a:ea typeface="Consolas"/>
                <a:cs typeface="Consolas"/>
                <a:sym typeface="Consolas"/>
              </a:rPr>
              <a:t>'bar'</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r>
              <a:rPr lang="en" sz="1050">
                <a:solidFill>
                  <a:srgbClr val="3B5BB5"/>
                </a:solidFill>
                <a:highlight>
                  <a:srgbClr val="FFFFFF"/>
                </a:highlight>
                <a:latin typeface="Consolas"/>
                <a:ea typeface="Consolas"/>
                <a:cs typeface="Consolas"/>
                <a:sym typeface="Consolas"/>
              </a:rPr>
              <a:t>42</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a:t>
            </a:r>
            <a:r>
              <a:rPr lang="en" sz="1050">
                <a:solidFill>
                  <a:srgbClr val="3B5BB5"/>
                </a:solidFill>
                <a:highlight>
                  <a:srgbClr val="FFFFFF"/>
                </a:highlight>
                <a:latin typeface="Consolas"/>
                <a:ea typeface="Consolas"/>
                <a:cs typeface="Consolas"/>
                <a:sym typeface="Consolas"/>
              </a:rPr>
              <a:t>Text</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r>
              <a:rPr lang="en" sz="1050">
                <a:solidFill>
                  <a:srgbClr val="FF7800"/>
                </a:solidFill>
                <a:highlight>
                  <a:srgbClr val="FFFFFF"/>
                </a:highlight>
                <a:latin typeface="Consolas"/>
                <a:ea typeface="Consolas"/>
                <a:cs typeface="Consolas"/>
                <a:sym typeface="Consolas"/>
              </a:rPr>
              <a:t>&lt;</a:t>
            </a:r>
            <a:r>
              <a:rPr lang="en" sz="1050">
                <a:solidFill>
                  <a:schemeClr val="dk1"/>
                </a:solidFill>
                <a:highlight>
                  <a:srgbClr val="FFFFFF"/>
                </a:highlight>
                <a:latin typeface="Consolas"/>
                <a:ea typeface="Consolas"/>
                <a:cs typeface="Consolas"/>
                <a:sym typeface="Consolas"/>
              </a:rPr>
              <a:t>/View</a:t>
            </a:r>
            <a:r>
              <a:rPr lang="en" sz="1050">
                <a:solidFill>
                  <a:srgbClr val="FF7800"/>
                </a:solidFill>
                <a:highlight>
                  <a:srgbClr val="FFFFFF"/>
                </a:highlight>
                <a:latin typeface="Consolas"/>
                <a:ea typeface="Consolas"/>
                <a:cs typeface="Consolas"/>
                <a:sym typeface="Consolas"/>
              </a:rPr>
              <a:t>&gt;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cxnSp>
        <p:nvCxnSpPr>
          <p:cNvPr id="593" name="Google Shape;593;p77"/>
          <p:cNvCxnSpPr/>
          <p:nvPr/>
        </p:nvCxnSpPr>
        <p:spPr>
          <a:xfrm>
            <a:off x="2183400" y="2177275"/>
            <a:ext cx="2990700" cy="6000"/>
          </a:xfrm>
          <a:prstGeom prst="straightConnector1">
            <a:avLst/>
          </a:prstGeom>
          <a:noFill/>
          <a:ln cap="flat" cmpd="sng" w="9525">
            <a:solidFill>
              <a:schemeClr val="dk2"/>
            </a:solidFill>
            <a:prstDash val="solid"/>
            <a:round/>
            <a:headEnd len="med" w="med" type="none"/>
            <a:tailEnd len="med" w="med" type="triangle"/>
          </a:ln>
        </p:spPr>
      </p:cxnSp>
      <p:pic>
        <p:nvPicPr>
          <p:cNvPr id="594" name="Google Shape;594;p77"/>
          <p:cNvPicPr preferRelativeResize="0"/>
          <p:nvPr/>
        </p:nvPicPr>
        <p:blipFill>
          <a:blip r:embed="rId3">
            <a:alphaModFix/>
          </a:blip>
          <a:stretch>
            <a:fillRect/>
          </a:stretch>
        </p:blipFill>
        <p:spPr>
          <a:xfrm>
            <a:off x="5363675" y="1675868"/>
            <a:ext cx="386525" cy="386525"/>
          </a:xfrm>
          <a:prstGeom prst="rect">
            <a:avLst/>
          </a:prstGeom>
          <a:noFill/>
          <a:ln>
            <a:noFill/>
          </a:ln>
        </p:spPr>
      </p:pic>
      <p:pic>
        <p:nvPicPr>
          <p:cNvPr id="595" name="Google Shape;595;p77"/>
          <p:cNvPicPr preferRelativeResize="0"/>
          <p:nvPr/>
        </p:nvPicPr>
        <p:blipFill>
          <a:blip r:embed="rId4">
            <a:alphaModFix/>
          </a:blip>
          <a:stretch>
            <a:fillRect/>
          </a:stretch>
        </p:blipFill>
        <p:spPr>
          <a:xfrm>
            <a:off x="5423550" y="2232325"/>
            <a:ext cx="266775" cy="327224"/>
          </a:xfrm>
          <a:prstGeom prst="rect">
            <a:avLst/>
          </a:prstGeom>
          <a:noFill/>
          <a:ln>
            <a:noFill/>
          </a:ln>
        </p:spPr>
      </p:pic>
      <p:sp>
        <p:nvSpPr>
          <p:cNvPr id="596" name="Google Shape;596;p77"/>
          <p:cNvSpPr txBox="1"/>
          <p:nvPr/>
        </p:nvSpPr>
        <p:spPr>
          <a:xfrm>
            <a:off x="5779550" y="2190450"/>
            <a:ext cx="14067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UIView</a:t>
            </a:r>
            <a:endParaRPr sz="1800">
              <a:latin typeface="Roboto"/>
              <a:ea typeface="Roboto"/>
              <a:cs typeface="Roboto"/>
              <a:sym typeface="Roboto"/>
            </a:endParaRPr>
          </a:p>
        </p:txBody>
      </p:sp>
      <p:sp>
        <p:nvSpPr>
          <p:cNvPr id="597" name="Google Shape;597;p77"/>
          <p:cNvSpPr txBox="1"/>
          <p:nvPr/>
        </p:nvSpPr>
        <p:spPr>
          <a:xfrm>
            <a:off x="5779550" y="1663625"/>
            <a:ext cx="14067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View</a:t>
            </a:r>
            <a:endParaRPr sz="1800">
              <a:latin typeface="Roboto"/>
              <a:ea typeface="Roboto"/>
              <a:cs typeface="Roboto"/>
              <a:sym typeface="Roboto"/>
            </a:endParaRPr>
          </a:p>
        </p:txBody>
      </p:sp>
      <p:cxnSp>
        <p:nvCxnSpPr>
          <p:cNvPr id="598" name="Google Shape;598;p77"/>
          <p:cNvCxnSpPr/>
          <p:nvPr/>
        </p:nvCxnSpPr>
        <p:spPr>
          <a:xfrm>
            <a:off x="2880100" y="2666050"/>
            <a:ext cx="2636400" cy="899700"/>
          </a:xfrm>
          <a:prstGeom prst="straightConnector1">
            <a:avLst/>
          </a:prstGeom>
          <a:noFill/>
          <a:ln cap="flat" cmpd="sng" w="9525">
            <a:solidFill>
              <a:schemeClr val="dk2"/>
            </a:solidFill>
            <a:prstDash val="solid"/>
            <a:round/>
            <a:headEnd len="med" w="med" type="none"/>
            <a:tailEnd len="med" w="med" type="triangle"/>
          </a:ln>
        </p:spPr>
      </p:cxnSp>
      <p:pic>
        <p:nvPicPr>
          <p:cNvPr id="599" name="Google Shape;599;p77"/>
          <p:cNvPicPr preferRelativeResize="0"/>
          <p:nvPr/>
        </p:nvPicPr>
        <p:blipFill>
          <a:blip r:embed="rId3">
            <a:alphaModFix/>
          </a:blip>
          <a:stretch>
            <a:fillRect/>
          </a:stretch>
        </p:blipFill>
        <p:spPr>
          <a:xfrm>
            <a:off x="5598875" y="3103193"/>
            <a:ext cx="386525" cy="386525"/>
          </a:xfrm>
          <a:prstGeom prst="rect">
            <a:avLst/>
          </a:prstGeom>
          <a:noFill/>
          <a:ln>
            <a:noFill/>
          </a:ln>
        </p:spPr>
      </p:pic>
      <p:pic>
        <p:nvPicPr>
          <p:cNvPr id="600" name="Google Shape;600;p77"/>
          <p:cNvPicPr preferRelativeResize="0"/>
          <p:nvPr/>
        </p:nvPicPr>
        <p:blipFill>
          <a:blip r:embed="rId4">
            <a:alphaModFix/>
          </a:blip>
          <a:stretch>
            <a:fillRect/>
          </a:stretch>
        </p:blipFill>
        <p:spPr>
          <a:xfrm>
            <a:off x="5658750" y="3659650"/>
            <a:ext cx="266775" cy="327224"/>
          </a:xfrm>
          <a:prstGeom prst="rect">
            <a:avLst/>
          </a:prstGeom>
          <a:noFill/>
          <a:ln>
            <a:noFill/>
          </a:ln>
        </p:spPr>
      </p:pic>
      <p:sp>
        <p:nvSpPr>
          <p:cNvPr id="601" name="Google Shape;601;p77"/>
          <p:cNvSpPr txBox="1"/>
          <p:nvPr/>
        </p:nvSpPr>
        <p:spPr>
          <a:xfrm>
            <a:off x="6014750" y="3617775"/>
            <a:ext cx="14067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UILabel</a:t>
            </a:r>
            <a:endParaRPr sz="1800">
              <a:latin typeface="Roboto"/>
              <a:ea typeface="Roboto"/>
              <a:cs typeface="Roboto"/>
              <a:sym typeface="Roboto"/>
            </a:endParaRPr>
          </a:p>
        </p:txBody>
      </p:sp>
      <p:sp>
        <p:nvSpPr>
          <p:cNvPr id="602" name="Google Shape;602;p77"/>
          <p:cNvSpPr txBox="1"/>
          <p:nvPr/>
        </p:nvSpPr>
        <p:spPr>
          <a:xfrm>
            <a:off x="6014750" y="3074463"/>
            <a:ext cx="14067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TextView</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8"/>
          <p:cNvSpPr txBox="1"/>
          <p:nvPr/>
        </p:nvSpPr>
        <p:spPr>
          <a:xfrm>
            <a:off x="0" y="1980300"/>
            <a:ext cx="9144000" cy="8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Back to project</a:t>
            </a:r>
            <a:endParaRPr>
              <a:solidFill>
                <a:srgbClr val="666666"/>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79"/>
          <p:cNvPicPr preferRelativeResize="0"/>
          <p:nvPr/>
        </p:nvPicPr>
        <p:blipFill>
          <a:blip r:embed="rId3">
            <a:alphaModFix/>
          </a:blip>
          <a:stretch>
            <a:fillRect/>
          </a:stretch>
        </p:blipFill>
        <p:spPr>
          <a:xfrm>
            <a:off x="152400" y="152400"/>
            <a:ext cx="3065193" cy="4838699"/>
          </a:xfrm>
          <a:prstGeom prst="rect">
            <a:avLst/>
          </a:prstGeom>
          <a:noFill/>
          <a:ln>
            <a:noFill/>
          </a:ln>
        </p:spPr>
      </p:pic>
      <p:cxnSp>
        <p:nvCxnSpPr>
          <p:cNvPr id="613" name="Google Shape;613;p79"/>
          <p:cNvCxnSpPr/>
          <p:nvPr/>
        </p:nvCxnSpPr>
        <p:spPr>
          <a:xfrm>
            <a:off x="2741700" y="888825"/>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4" name="Google Shape;614;p79"/>
          <p:cNvCxnSpPr/>
          <p:nvPr/>
        </p:nvCxnSpPr>
        <p:spPr>
          <a:xfrm>
            <a:off x="2741700" y="1121374"/>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5" name="Google Shape;615;p79"/>
          <p:cNvCxnSpPr/>
          <p:nvPr/>
        </p:nvCxnSpPr>
        <p:spPr>
          <a:xfrm>
            <a:off x="2741700" y="1361198"/>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79"/>
          <p:cNvCxnSpPr/>
          <p:nvPr/>
        </p:nvCxnSpPr>
        <p:spPr>
          <a:xfrm>
            <a:off x="2741700" y="2125570"/>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79"/>
          <p:cNvCxnSpPr/>
          <p:nvPr/>
        </p:nvCxnSpPr>
        <p:spPr>
          <a:xfrm>
            <a:off x="2741700" y="2372694"/>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79"/>
          <p:cNvCxnSpPr/>
          <p:nvPr/>
        </p:nvCxnSpPr>
        <p:spPr>
          <a:xfrm>
            <a:off x="2741700" y="2597933"/>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79"/>
          <p:cNvCxnSpPr/>
          <p:nvPr/>
        </p:nvCxnSpPr>
        <p:spPr>
          <a:xfrm>
            <a:off x="2741700" y="2852326"/>
            <a:ext cx="3006600" cy="0"/>
          </a:xfrm>
          <a:prstGeom prst="straightConnector1">
            <a:avLst/>
          </a:prstGeom>
          <a:noFill/>
          <a:ln cap="flat" cmpd="sng" w="28575">
            <a:solidFill>
              <a:schemeClr val="dk2"/>
            </a:solidFill>
            <a:prstDash val="solid"/>
            <a:round/>
            <a:headEnd len="med" w="med" type="none"/>
            <a:tailEnd len="med" w="med" type="triangle"/>
          </a:ln>
        </p:spPr>
      </p:cxnSp>
      <p:cxnSp>
        <p:nvCxnSpPr>
          <p:cNvPr id="620" name="Google Shape;620;p79"/>
          <p:cNvCxnSpPr/>
          <p:nvPr/>
        </p:nvCxnSpPr>
        <p:spPr>
          <a:xfrm>
            <a:off x="2741700" y="3110654"/>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p79"/>
          <p:cNvCxnSpPr/>
          <p:nvPr/>
        </p:nvCxnSpPr>
        <p:spPr>
          <a:xfrm>
            <a:off x="2741700" y="3350478"/>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79"/>
          <p:cNvCxnSpPr/>
          <p:nvPr/>
        </p:nvCxnSpPr>
        <p:spPr>
          <a:xfrm>
            <a:off x="2741700" y="3604877"/>
            <a:ext cx="3006600" cy="0"/>
          </a:xfrm>
          <a:prstGeom prst="straightConnector1">
            <a:avLst/>
          </a:prstGeom>
          <a:noFill/>
          <a:ln cap="flat" cmpd="sng" w="9525">
            <a:solidFill>
              <a:schemeClr val="dk2"/>
            </a:solidFill>
            <a:prstDash val="solid"/>
            <a:round/>
            <a:headEnd len="med" w="med" type="none"/>
            <a:tailEnd len="med" w="med" type="triangle"/>
          </a:ln>
        </p:spPr>
      </p:cxnSp>
      <p:cxnSp>
        <p:nvCxnSpPr>
          <p:cNvPr id="623" name="Google Shape;623;p79"/>
          <p:cNvCxnSpPr/>
          <p:nvPr/>
        </p:nvCxnSpPr>
        <p:spPr>
          <a:xfrm>
            <a:off x="2741700" y="3859276"/>
            <a:ext cx="3006600" cy="0"/>
          </a:xfrm>
          <a:prstGeom prst="straightConnector1">
            <a:avLst/>
          </a:prstGeom>
          <a:noFill/>
          <a:ln cap="flat" cmpd="sng" w="19050">
            <a:solidFill>
              <a:schemeClr val="dk2"/>
            </a:solidFill>
            <a:prstDash val="solid"/>
            <a:round/>
            <a:headEnd len="med" w="med" type="none"/>
            <a:tailEnd len="med" w="med" type="triangle"/>
          </a:ln>
        </p:spPr>
      </p:cxnSp>
      <p:cxnSp>
        <p:nvCxnSpPr>
          <p:cNvPr id="624" name="Google Shape;624;p79"/>
          <p:cNvCxnSpPr/>
          <p:nvPr/>
        </p:nvCxnSpPr>
        <p:spPr>
          <a:xfrm>
            <a:off x="2741700" y="4113650"/>
            <a:ext cx="3006600" cy="0"/>
          </a:xfrm>
          <a:prstGeom prst="straightConnector1">
            <a:avLst/>
          </a:prstGeom>
          <a:noFill/>
          <a:ln cap="flat" cmpd="sng" w="9525">
            <a:solidFill>
              <a:schemeClr val="dk2"/>
            </a:solidFill>
            <a:prstDash val="solid"/>
            <a:round/>
            <a:headEnd len="med" w="med" type="none"/>
            <a:tailEnd len="med" w="med" type="triangle"/>
          </a:ln>
        </p:spPr>
      </p:cxnSp>
      <p:sp>
        <p:nvSpPr>
          <p:cNvPr id="625" name="Google Shape;625;p79"/>
          <p:cNvSpPr txBox="1"/>
          <p:nvPr/>
        </p:nvSpPr>
        <p:spPr>
          <a:xfrm>
            <a:off x="5723575" y="625575"/>
            <a:ext cx="3191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.expo-shared | hidden folder, !important</a:t>
            </a:r>
            <a:endParaRPr sz="1050">
              <a:solidFill>
                <a:schemeClr val="dk1"/>
              </a:solidFill>
              <a:highlight>
                <a:srgbClr val="FFFFFF"/>
              </a:highlight>
              <a:latin typeface="Consolas"/>
              <a:ea typeface="Consolas"/>
              <a:cs typeface="Consolas"/>
              <a:sym typeface="Consolas"/>
            </a:endParaRPr>
          </a:p>
        </p:txBody>
      </p:sp>
      <p:sp>
        <p:nvSpPr>
          <p:cNvPr id="626" name="Google Shape;626;p79"/>
          <p:cNvSpPr txBox="1"/>
          <p:nvPr/>
        </p:nvSpPr>
        <p:spPr>
          <a:xfrm>
            <a:off x="5723575" y="854625"/>
            <a:ext cx="3191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.git | hidden folder, git info, !imp</a:t>
            </a:r>
            <a:endParaRPr sz="1050">
              <a:solidFill>
                <a:schemeClr val="dk1"/>
              </a:solidFill>
              <a:highlight>
                <a:srgbClr val="FFFFFF"/>
              </a:highlight>
              <a:latin typeface="Consolas"/>
              <a:ea typeface="Consolas"/>
              <a:cs typeface="Consolas"/>
              <a:sym typeface="Consolas"/>
            </a:endParaRPr>
          </a:p>
        </p:txBody>
      </p:sp>
      <p:sp>
        <p:nvSpPr>
          <p:cNvPr id="627" name="Google Shape;627;p79"/>
          <p:cNvSpPr txBox="1"/>
          <p:nvPr/>
        </p:nvSpPr>
        <p:spPr>
          <a:xfrm>
            <a:off x="5723575" y="1087169"/>
            <a:ext cx="3191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assets</a:t>
            </a:r>
            <a:r>
              <a:rPr lang="en" sz="1050">
                <a:solidFill>
                  <a:schemeClr val="dk1"/>
                </a:solidFill>
                <a:highlight>
                  <a:srgbClr val="FFFFFF"/>
                </a:highlight>
                <a:latin typeface="Consolas"/>
                <a:ea typeface="Consolas"/>
                <a:cs typeface="Consolas"/>
                <a:sym typeface="Consolas"/>
              </a:rPr>
              <a:t> | project assets e.g. icon</a:t>
            </a:r>
            <a:endParaRPr sz="1050">
              <a:solidFill>
                <a:schemeClr val="dk1"/>
              </a:solidFill>
              <a:highlight>
                <a:srgbClr val="FFFFFF"/>
              </a:highlight>
              <a:latin typeface="Consolas"/>
              <a:ea typeface="Consolas"/>
              <a:cs typeface="Consolas"/>
              <a:sym typeface="Consolas"/>
            </a:endParaRPr>
          </a:p>
        </p:txBody>
      </p:sp>
      <p:sp>
        <p:nvSpPr>
          <p:cNvPr id="628" name="Google Shape;628;p79"/>
          <p:cNvSpPr txBox="1"/>
          <p:nvPr/>
        </p:nvSpPr>
        <p:spPr>
          <a:xfrm>
            <a:off x="5723575" y="1853469"/>
            <a:ext cx="3191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node_modules</a:t>
            </a:r>
            <a:r>
              <a:rPr lang="en" sz="1050">
                <a:solidFill>
                  <a:schemeClr val="dk1"/>
                </a:solidFill>
                <a:highlight>
                  <a:srgbClr val="FFFFFF"/>
                </a:highlight>
                <a:latin typeface="Consolas"/>
                <a:ea typeface="Consolas"/>
                <a:cs typeface="Consolas"/>
                <a:sym typeface="Consolas"/>
              </a:rPr>
              <a:t> | all modules for project</a:t>
            </a:r>
            <a:endParaRPr sz="1050">
              <a:solidFill>
                <a:schemeClr val="dk1"/>
              </a:solidFill>
              <a:highlight>
                <a:srgbClr val="FFFFFF"/>
              </a:highlight>
              <a:latin typeface="Consolas"/>
              <a:ea typeface="Consolas"/>
              <a:cs typeface="Consolas"/>
              <a:sym typeface="Consolas"/>
            </a:endParaRPr>
          </a:p>
        </p:txBody>
      </p:sp>
      <p:sp>
        <p:nvSpPr>
          <p:cNvPr id="629" name="Google Shape;629;p79"/>
          <p:cNvSpPr txBox="1"/>
          <p:nvPr/>
        </p:nvSpPr>
        <p:spPr>
          <a:xfrm>
            <a:off x="5723575" y="2102550"/>
            <a:ext cx="3368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.gitignore</a:t>
            </a:r>
            <a:r>
              <a:rPr lang="en" sz="1050">
                <a:solidFill>
                  <a:schemeClr val="dk1"/>
                </a:solidFill>
                <a:highlight>
                  <a:srgbClr val="FFFFFF"/>
                </a:highlight>
                <a:latin typeface="Consolas"/>
                <a:ea typeface="Consolas"/>
                <a:cs typeface="Consolas"/>
                <a:sym typeface="Consolas"/>
              </a:rPr>
              <a:t> | hidden file, git stuff, !imp</a:t>
            </a:r>
            <a:endParaRPr sz="1050">
              <a:solidFill>
                <a:schemeClr val="dk1"/>
              </a:solidFill>
              <a:highlight>
                <a:srgbClr val="FFFFFF"/>
              </a:highlight>
              <a:latin typeface="Consolas"/>
              <a:ea typeface="Consolas"/>
              <a:cs typeface="Consolas"/>
              <a:sym typeface="Consolas"/>
            </a:endParaRPr>
          </a:p>
        </p:txBody>
      </p:sp>
      <p:sp>
        <p:nvSpPr>
          <p:cNvPr id="630" name="Google Shape;630;p79"/>
          <p:cNvSpPr txBox="1"/>
          <p:nvPr/>
        </p:nvSpPr>
        <p:spPr>
          <a:xfrm>
            <a:off x="5723575" y="2346013"/>
            <a:ext cx="3368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.watchmanignore | hidden file, !imp</a:t>
            </a:r>
            <a:endParaRPr sz="1050">
              <a:solidFill>
                <a:schemeClr val="dk1"/>
              </a:solidFill>
              <a:highlight>
                <a:srgbClr val="FFFFFF"/>
              </a:highlight>
              <a:latin typeface="Consolas"/>
              <a:ea typeface="Consolas"/>
              <a:cs typeface="Consolas"/>
              <a:sym typeface="Consolas"/>
            </a:endParaRPr>
          </a:p>
        </p:txBody>
      </p:sp>
      <p:sp>
        <p:nvSpPr>
          <p:cNvPr id="631" name="Google Shape;631;p79"/>
          <p:cNvSpPr txBox="1"/>
          <p:nvPr/>
        </p:nvSpPr>
        <p:spPr>
          <a:xfrm>
            <a:off x="5723575" y="2601963"/>
            <a:ext cx="3368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App.js | Your code, very very important</a:t>
            </a:r>
            <a:endParaRPr sz="1050">
              <a:solidFill>
                <a:schemeClr val="dk1"/>
              </a:solidFill>
              <a:highlight>
                <a:srgbClr val="FFFFFF"/>
              </a:highlight>
              <a:latin typeface="Consolas"/>
              <a:ea typeface="Consolas"/>
              <a:cs typeface="Consolas"/>
              <a:sym typeface="Consolas"/>
            </a:endParaRPr>
          </a:p>
        </p:txBody>
      </p:sp>
      <p:sp>
        <p:nvSpPr>
          <p:cNvPr id="632" name="Google Shape;632;p79"/>
          <p:cNvSpPr txBox="1"/>
          <p:nvPr/>
        </p:nvSpPr>
        <p:spPr>
          <a:xfrm>
            <a:off x="5719052" y="2843858"/>
            <a:ext cx="33687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app</a:t>
            </a:r>
            <a:r>
              <a:rPr lang="en" sz="1050">
                <a:solidFill>
                  <a:schemeClr val="dk1"/>
                </a:solidFill>
                <a:highlight>
                  <a:srgbClr val="FFFFFF"/>
                </a:highlight>
                <a:latin typeface="Consolas"/>
                <a:ea typeface="Consolas"/>
                <a:cs typeface="Consolas"/>
                <a:sym typeface="Consolas"/>
              </a:rPr>
              <a:t>.json | app metadata, !too imp</a:t>
            </a:r>
            <a:endParaRPr sz="1050">
              <a:solidFill>
                <a:schemeClr val="dk1"/>
              </a:solidFill>
              <a:highlight>
                <a:srgbClr val="FFFFFF"/>
              </a:highlight>
              <a:latin typeface="Consolas"/>
              <a:ea typeface="Consolas"/>
              <a:cs typeface="Consolas"/>
              <a:sym typeface="Consolas"/>
            </a:endParaRPr>
          </a:p>
        </p:txBody>
      </p:sp>
      <p:sp>
        <p:nvSpPr>
          <p:cNvPr id="633" name="Google Shape;633;p79"/>
          <p:cNvSpPr txBox="1"/>
          <p:nvPr/>
        </p:nvSpPr>
        <p:spPr>
          <a:xfrm>
            <a:off x="5718450" y="3083700"/>
            <a:ext cx="35121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Babel.config.js | !imp unless you know babel</a:t>
            </a:r>
            <a:endParaRPr sz="1050">
              <a:solidFill>
                <a:schemeClr val="dk1"/>
              </a:solidFill>
              <a:highlight>
                <a:srgbClr val="FFFFFF"/>
              </a:highlight>
              <a:latin typeface="Consolas"/>
              <a:ea typeface="Consolas"/>
              <a:cs typeface="Consolas"/>
              <a:sym typeface="Consolas"/>
            </a:endParaRPr>
          </a:p>
        </p:txBody>
      </p:sp>
      <p:sp>
        <p:nvSpPr>
          <p:cNvPr id="634" name="Google Shape;634;p79"/>
          <p:cNvSpPr txBox="1"/>
          <p:nvPr/>
        </p:nvSpPr>
        <p:spPr>
          <a:xfrm>
            <a:off x="5718450" y="3340050"/>
            <a:ext cx="35121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Package-lock.json | auto gen, modules config</a:t>
            </a:r>
            <a:endParaRPr sz="1050">
              <a:solidFill>
                <a:schemeClr val="dk1"/>
              </a:solidFill>
              <a:highlight>
                <a:srgbClr val="FFFFFF"/>
              </a:highlight>
              <a:latin typeface="Consolas"/>
              <a:ea typeface="Consolas"/>
              <a:cs typeface="Consolas"/>
              <a:sym typeface="Consolas"/>
            </a:endParaRPr>
          </a:p>
        </p:txBody>
      </p:sp>
      <p:sp>
        <p:nvSpPr>
          <p:cNvPr id="635" name="Google Shape;635;p79"/>
          <p:cNvSpPr txBox="1"/>
          <p:nvPr/>
        </p:nvSpPr>
        <p:spPr>
          <a:xfrm>
            <a:off x="5718450" y="3585150"/>
            <a:ext cx="35121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Package.json | packages of your project, imp</a:t>
            </a:r>
            <a:endParaRPr sz="1050">
              <a:solidFill>
                <a:schemeClr val="dk1"/>
              </a:solidFill>
              <a:highlight>
                <a:srgbClr val="FFFFFF"/>
              </a:highlight>
              <a:latin typeface="Consolas"/>
              <a:ea typeface="Consolas"/>
              <a:cs typeface="Consolas"/>
              <a:sym typeface="Consolas"/>
            </a:endParaRPr>
          </a:p>
        </p:txBody>
      </p:sp>
      <p:sp>
        <p:nvSpPr>
          <p:cNvPr id="636" name="Google Shape;636;p79"/>
          <p:cNvSpPr txBox="1"/>
          <p:nvPr/>
        </p:nvSpPr>
        <p:spPr>
          <a:xfrm>
            <a:off x="5718450" y="3843231"/>
            <a:ext cx="3512100" cy="5442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1050">
                <a:solidFill>
                  <a:schemeClr val="dk1"/>
                </a:solidFill>
                <a:highlight>
                  <a:srgbClr val="FFFFFF"/>
                </a:highlight>
                <a:latin typeface="Consolas"/>
                <a:ea typeface="Consolas"/>
                <a:cs typeface="Consolas"/>
                <a:sym typeface="Consolas"/>
              </a:rPr>
              <a:t>yarn-error</a:t>
            </a:r>
            <a:r>
              <a:rPr lang="en" sz="1050">
                <a:solidFill>
                  <a:schemeClr val="dk1"/>
                </a:solidFill>
                <a:highlight>
                  <a:srgbClr val="FFFFFF"/>
                </a:highlight>
                <a:latin typeface="Consolas"/>
                <a:ea typeface="Consolas"/>
                <a:cs typeface="Consolas"/>
                <a:sym typeface="Consolas"/>
              </a:rPr>
              <a:t>.log | !imp, error log</a:t>
            </a:r>
            <a:endParaRPr sz="105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0"/>
          <p:cNvSpPr txBox="1"/>
          <p:nvPr/>
        </p:nvSpPr>
        <p:spPr>
          <a:xfrm>
            <a:off x="2954000" y="503825"/>
            <a:ext cx="3000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FF7800"/>
                </a:solidFill>
                <a:highlight>
                  <a:srgbClr val="FFFFFF"/>
                </a:highlight>
                <a:latin typeface="Consolas"/>
                <a:ea typeface="Consolas"/>
                <a:cs typeface="Consolas"/>
                <a:sym typeface="Consolas"/>
              </a:rPr>
              <a:t>const</a:t>
            </a:r>
            <a:r>
              <a:rPr lang="en" sz="1050">
                <a:solidFill>
                  <a:schemeClr val="dk1"/>
                </a:solidFill>
                <a:highlight>
                  <a:srgbClr val="FFFFFF"/>
                </a:highlight>
                <a:latin typeface="Consolas"/>
                <a:ea typeface="Consolas"/>
                <a:cs typeface="Consolas"/>
                <a:sym typeface="Consolas"/>
              </a:rPr>
              <a:t> styles </a:t>
            </a:r>
            <a:r>
              <a:rPr lang="en" sz="1050">
                <a:solidFill>
                  <a:srgbClr val="FF7800"/>
                </a:solidFill>
                <a:highlight>
                  <a:srgbClr val="FFFFFF"/>
                </a:highlight>
                <a:latin typeface="Consolas"/>
                <a:ea typeface="Consolas"/>
                <a:cs typeface="Consolas"/>
                <a:sym typeface="Consolas"/>
              </a:rPr>
              <a:t>=</a:t>
            </a:r>
            <a:r>
              <a:rPr lang="en" sz="1050">
                <a:solidFill>
                  <a:schemeClr val="dk1"/>
                </a:solidFill>
                <a:highlight>
                  <a:srgbClr val="FFFFFF"/>
                </a:highlight>
                <a:latin typeface="Consolas"/>
                <a:ea typeface="Consolas"/>
                <a:cs typeface="Consolas"/>
                <a:sym typeface="Consolas"/>
              </a:rPr>
              <a:t> StyleSheet.create({</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container: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flex: </a:t>
            </a:r>
            <a:r>
              <a:rPr lang="en" sz="1050">
                <a:solidFill>
                  <a:srgbClr val="3B5BB5"/>
                </a:solidFill>
                <a:highlight>
                  <a:srgbClr val="FFFFFF"/>
                </a:highlight>
                <a:latin typeface="Consolas"/>
                <a:ea typeface="Consolas"/>
                <a:cs typeface="Consolas"/>
                <a:sym typeface="Consolas"/>
              </a:rPr>
              <a:t>1</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backgroundColor: </a:t>
            </a:r>
            <a:r>
              <a:rPr lang="en" sz="1050">
                <a:solidFill>
                  <a:srgbClr val="409B1C"/>
                </a:solidFill>
                <a:highlight>
                  <a:srgbClr val="FFFFFF"/>
                </a:highlight>
                <a:latin typeface="Consolas"/>
                <a:ea typeface="Consolas"/>
                <a:cs typeface="Consolas"/>
                <a:sym typeface="Consolas"/>
              </a:rPr>
              <a:t>'#fff'</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alignItems: </a:t>
            </a:r>
            <a:r>
              <a:rPr lang="en" sz="1050">
                <a:solidFill>
                  <a:srgbClr val="409B1C"/>
                </a:solidFill>
                <a:highlight>
                  <a:srgbClr val="FFFFFF"/>
                </a:highlight>
                <a:latin typeface="Consolas"/>
                <a:ea typeface="Consolas"/>
                <a:cs typeface="Consolas"/>
                <a:sym typeface="Consolas"/>
              </a:rPr>
              <a:t>'center'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justifyContent: </a:t>
            </a:r>
            <a:r>
              <a:rPr lang="en" sz="1050">
                <a:solidFill>
                  <a:srgbClr val="409B1C"/>
                </a:solidFill>
                <a:highlight>
                  <a:srgbClr val="FFFFFF"/>
                </a:highlight>
                <a:latin typeface="Consolas"/>
                <a:ea typeface="Consolas"/>
                <a:cs typeface="Consolas"/>
                <a:sym typeface="Consolas"/>
              </a:rPr>
              <a:t>'center'</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  },</a:t>
            </a:r>
            <a:br>
              <a:rPr lang="en" sz="1050">
                <a:solidFill>
                  <a:schemeClr val="dk1"/>
                </a:solidFill>
                <a:highlight>
                  <a:srgbClr val="FFFFFF"/>
                </a:highlight>
                <a:latin typeface="Consolas"/>
                <a:ea typeface="Consolas"/>
                <a:cs typeface="Consolas"/>
                <a:sym typeface="Consolas"/>
              </a:rPr>
            </a:br>
            <a:r>
              <a:rPr lang="en" sz="1050">
                <a:solidFill>
                  <a:schemeClr val="dk1"/>
                </a:solidFill>
                <a:highlight>
                  <a:srgbClr val="FFFFFF"/>
                </a:highlight>
                <a:latin typeface="Consolas"/>
                <a:ea typeface="Consolas"/>
                <a:cs typeface="Consolas"/>
                <a:sym typeface="Consolas"/>
              </a:rPr>
              <a:t>});</a:t>
            </a:r>
            <a:endParaRPr sz="1050">
              <a:solidFill>
                <a:schemeClr val="dk1"/>
              </a:solidFill>
              <a:highlight>
                <a:srgbClr val="FFFFFF"/>
              </a:highlight>
              <a:latin typeface="Consolas"/>
              <a:ea typeface="Consolas"/>
              <a:cs typeface="Consolas"/>
              <a:sym typeface="Consolas"/>
            </a:endParaRPr>
          </a:p>
        </p:txBody>
      </p:sp>
      <p:sp>
        <p:nvSpPr>
          <p:cNvPr id="642" name="Google Shape;642;p80"/>
          <p:cNvSpPr txBox="1"/>
          <p:nvPr/>
        </p:nvSpPr>
        <p:spPr>
          <a:xfrm>
            <a:off x="0" y="3327075"/>
            <a:ext cx="9144000" cy="8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Basically “CSS” brought to a mobile platform</a:t>
            </a:r>
            <a:endParaRPr sz="18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u="sng">
                <a:solidFill>
                  <a:schemeClr val="hlink"/>
                </a:solidFill>
                <a:hlinkClick r:id="rId3"/>
              </a:rPr>
              <a:t>https://github.com/vhpoet/react-native-styling-cheat-sheet</a:t>
            </a:r>
            <a:endParaRPr>
              <a:solidFill>
                <a:schemeClr val="dk1"/>
              </a:solidFill>
            </a:endParaRPr>
          </a:p>
          <a:p>
            <a:pPr indent="0" lvl="0" marL="0" rtl="0" algn="ctr">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81"/>
          <p:cNvSpPr txBox="1"/>
          <p:nvPr/>
        </p:nvSpPr>
        <p:spPr>
          <a:xfrm>
            <a:off x="0" y="602575"/>
            <a:ext cx="91440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800">
                <a:latin typeface="Roboto"/>
                <a:ea typeface="Roboto"/>
                <a:cs typeface="Roboto"/>
                <a:sym typeface="Roboto"/>
              </a:rPr>
              <a:t>Office Hours</a:t>
            </a:r>
            <a:endParaRPr sz="1800">
              <a:latin typeface="Roboto"/>
              <a:ea typeface="Roboto"/>
              <a:cs typeface="Roboto"/>
              <a:sym typeface="Roboto"/>
            </a:endParaRPr>
          </a:p>
          <a:p>
            <a:pPr indent="457200" lvl="0" marL="0" rtl="0" algn="l">
              <a:spcBef>
                <a:spcPts val="0"/>
              </a:spcBef>
              <a:spcAft>
                <a:spcPts val="0"/>
              </a:spcAft>
              <a:buNone/>
            </a:pPr>
            <a:r>
              <a:rPr lang="en">
                <a:solidFill>
                  <a:srgbClr val="666666"/>
                </a:solidFill>
                <a:latin typeface="Roboto"/>
                <a:ea typeface="Roboto"/>
                <a:cs typeface="Roboto"/>
                <a:sym typeface="Roboto"/>
              </a:rPr>
              <a:t>OH start on week 2. Email us directly if you’re not available at these times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
        <p:nvSpPr>
          <p:cNvPr id="648" name="Google Shape;648;p81"/>
          <p:cNvSpPr txBox="1"/>
          <p:nvPr/>
        </p:nvSpPr>
        <p:spPr>
          <a:xfrm>
            <a:off x="562675" y="1413768"/>
            <a:ext cx="4733700" cy="25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Abdallah AbuHashem</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Monday (12-1 PM) @ Huang Basement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By appointment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Vy Mai</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Tuesday (3-4 PM) @ Old Union</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By appointment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Cisco Vlahakis</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Wednesday (8-9 PM) @ Huang Basement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By appointment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Tiffany Manuel</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Thursday (2-3 PM) @ Huang Basement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By appointment</a:t>
            </a:r>
            <a:endParaRPr>
              <a:solidFill>
                <a:schemeClr val="dk1"/>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99" name="Google Shape;99;p19"/>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100" name="Google Shape;100;p19"/>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 Babel</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101" name="Google Shape;101;p19"/>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102" name="Google Shape;102;p19"/>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2"/>
          <p:cNvSpPr txBox="1"/>
          <p:nvPr/>
        </p:nvSpPr>
        <p:spPr>
          <a:xfrm>
            <a:off x="602650" y="1702675"/>
            <a:ext cx="7254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CS47: Cross-Platform Mobile Development</a:t>
            </a:r>
            <a:endParaRPr sz="2400">
              <a:latin typeface="Roboto"/>
              <a:ea typeface="Roboto"/>
              <a:cs typeface="Roboto"/>
              <a:sym typeface="Roboto"/>
            </a:endParaRPr>
          </a:p>
        </p:txBody>
      </p:sp>
      <p:sp>
        <p:nvSpPr>
          <p:cNvPr id="654" name="Google Shape;654;p82"/>
          <p:cNvSpPr txBox="1"/>
          <p:nvPr/>
        </p:nvSpPr>
        <p:spPr>
          <a:xfrm>
            <a:off x="636549" y="2119025"/>
            <a:ext cx="63402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Roboto"/>
                <a:ea typeface="Roboto"/>
                <a:cs typeface="Roboto"/>
                <a:sym typeface="Roboto"/>
              </a:rPr>
              <a:t>Lecture 1B: Introduction to Javascript (ES6)</a:t>
            </a:r>
            <a:endParaRPr sz="1800">
              <a:solidFill>
                <a:srgbClr val="666666"/>
              </a:solidFill>
              <a:latin typeface="Roboto"/>
              <a:ea typeface="Roboto"/>
              <a:cs typeface="Roboto"/>
              <a:sym typeface="Roboto"/>
            </a:endParaRPr>
          </a:p>
        </p:txBody>
      </p:sp>
      <p:sp>
        <p:nvSpPr>
          <p:cNvPr id="655" name="Google Shape;655;p82"/>
          <p:cNvSpPr txBox="1"/>
          <p:nvPr/>
        </p:nvSpPr>
        <p:spPr>
          <a:xfrm>
            <a:off x="5515050" y="3444825"/>
            <a:ext cx="3337800" cy="11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James Landay</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Abdallah AbuHashem</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Tiffany Manuel</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Cisco Vlahakis</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chemeClr val="dk1"/>
                </a:solidFill>
                <a:latin typeface="Roboto"/>
                <a:ea typeface="Roboto"/>
                <a:cs typeface="Roboto"/>
                <a:sym typeface="Roboto"/>
              </a:rPr>
              <a:t>Vy Mai</a:t>
            </a:r>
            <a:endParaRPr>
              <a:solidFill>
                <a:schemeClr val="dk1"/>
              </a:solidFill>
              <a:latin typeface="Roboto"/>
              <a:ea typeface="Roboto"/>
              <a:cs typeface="Roboto"/>
              <a:sym typeface="Roboto"/>
            </a:endParaRPr>
          </a:p>
          <a:p>
            <a:pPr indent="0" lvl="0" marL="0" rtl="0" algn="r">
              <a:spcBef>
                <a:spcPts val="0"/>
              </a:spcBef>
              <a:spcAft>
                <a:spcPts val="0"/>
              </a:spcAft>
              <a:buNone/>
            </a:pPr>
            <a:r>
              <a:t/>
            </a:r>
            <a:endParaRPr>
              <a:solidFill>
                <a:schemeClr val="dk1"/>
              </a:solidFill>
              <a:latin typeface="Roboto"/>
              <a:ea typeface="Roboto"/>
              <a:cs typeface="Roboto"/>
              <a:sym typeface="Roboto"/>
            </a:endParaRPr>
          </a:p>
          <a:p>
            <a:pPr indent="0" lvl="0" marL="0" rtl="0" algn="r">
              <a:spcBef>
                <a:spcPts val="0"/>
              </a:spcBef>
              <a:spcAft>
                <a:spcPts val="0"/>
              </a:spcAft>
              <a:buNone/>
            </a:pPr>
            <a:r>
              <a:rPr lang="en">
                <a:solidFill>
                  <a:srgbClr val="666666"/>
                </a:solidFill>
                <a:latin typeface="Roboto"/>
                <a:ea typeface="Roboto"/>
                <a:cs typeface="Roboto"/>
                <a:sym typeface="Roboto"/>
              </a:rPr>
              <a:t>Fall 2019</a:t>
            </a:r>
            <a:endParaRPr>
              <a:solidFill>
                <a:schemeClr val="dk1"/>
              </a:solidFill>
              <a:latin typeface="Roboto"/>
              <a:ea typeface="Roboto"/>
              <a:cs typeface="Roboto"/>
              <a:sym typeface="Roboto"/>
            </a:endParaRPr>
          </a:p>
        </p:txBody>
      </p:sp>
      <p:sp>
        <p:nvSpPr>
          <p:cNvPr id="656" name="Google Shape;656;p82"/>
          <p:cNvSpPr txBox="1"/>
          <p:nvPr/>
        </p:nvSpPr>
        <p:spPr>
          <a:xfrm>
            <a:off x="602650" y="4185525"/>
            <a:ext cx="2463600" cy="3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3"/>
              </a:rPr>
              <a:t>https://cs-47.stanford.edu</a:t>
            </a:r>
            <a:endParaRPr sz="1000">
              <a:latin typeface="Roboto"/>
              <a:ea typeface="Roboto"/>
              <a:cs typeface="Roboto"/>
              <a:sym typeface="Roboto"/>
            </a:endParaRPr>
          </a:p>
        </p:txBody>
      </p:sp>
      <p:sp>
        <p:nvSpPr>
          <p:cNvPr id="657" name="Google Shape;657;p82"/>
          <p:cNvSpPr txBox="1"/>
          <p:nvPr/>
        </p:nvSpPr>
        <p:spPr>
          <a:xfrm>
            <a:off x="938750" y="4540025"/>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cs-47.slack.com</a:t>
            </a:r>
            <a:endParaRPr sz="1000">
              <a:solidFill>
                <a:srgbClr val="666666"/>
              </a:solidFill>
              <a:latin typeface="Roboto"/>
              <a:ea typeface="Roboto"/>
              <a:cs typeface="Roboto"/>
              <a:sym typeface="Roboto"/>
            </a:endParaRPr>
          </a:p>
        </p:txBody>
      </p:sp>
      <p:pic>
        <p:nvPicPr>
          <p:cNvPr id="658" name="Google Shape;658;p82"/>
          <p:cNvPicPr preferRelativeResize="0"/>
          <p:nvPr/>
        </p:nvPicPr>
        <p:blipFill>
          <a:blip r:embed="rId4">
            <a:alphaModFix/>
          </a:blip>
          <a:stretch>
            <a:fillRect/>
          </a:stretch>
        </p:blipFill>
        <p:spPr>
          <a:xfrm>
            <a:off x="697950" y="4511025"/>
            <a:ext cx="284100" cy="28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108" name="Google Shape;108;p20"/>
          <p:cNvSpPr txBox="1"/>
          <p:nvPr/>
        </p:nvSpPr>
        <p:spPr>
          <a:xfrm>
            <a:off x="0" y="2449583"/>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109" name="Google Shape;109;p20"/>
          <p:cNvSpPr txBox="1"/>
          <p:nvPr/>
        </p:nvSpPr>
        <p:spPr>
          <a:xfrm>
            <a:off x="526475" y="2896083"/>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JavaScript Basics</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 Babel</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Introduce JSX</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lang="en">
                <a:solidFill>
                  <a:schemeClr val="dk1"/>
                </a:solidFill>
                <a:latin typeface="Roboto"/>
                <a:ea typeface="Roboto"/>
                <a:cs typeface="Roboto"/>
                <a:sym typeface="Roboto"/>
              </a:rPr>
              <a:t>Create an application from scratch</a:t>
            </a:r>
            <a:endParaRPr>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Breakdown React Native project files</a:t>
            </a:r>
            <a:endParaRPr>
              <a:solidFill>
                <a:schemeClr val="dk1"/>
              </a:solidFill>
              <a:latin typeface="Roboto"/>
              <a:ea typeface="Roboto"/>
              <a:cs typeface="Roboto"/>
              <a:sym typeface="Roboto"/>
            </a:endParaRPr>
          </a:p>
        </p:txBody>
      </p:sp>
      <p:pic>
        <p:nvPicPr>
          <p:cNvPr id="110" name="Google Shape;110;p20"/>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111" name="Google Shape;111;p20"/>
          <p:cNvSpPr txBox="1"/>
          <p:nvPr/>
        </p:nvSpPr>
        <p:spPr>
          <a:xfrm>
            <a:off x="526475" y="1428283"/>
            <a:ext cx="5378400" cy="8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CS47 and React Native as a framework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Briefly touched upon environment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Assignment 1 due Tuesday, October 1st, at 11:59 PM</a:t>
            </a:r>
            <a:endParaRPr>
              <a:latin typeface="Roboto"/>
              <a:ea typeface="Roboto"/>
              <a:cs typeface="Roboto"/>
              <a:sym typeface="Roboto"/>
            </a:endParaRPr>
          </a:p>
        </p:txBody>
      </p:sp>
      <p:pic>
        <p:nvPicPr>
          <p:cNvPr id="112" name="Google Shape;112;p20"/>
          <p:cNvPicPr preferRelativeResize="0"/>
          <p:nvPr/>
        </p:nvPicPr>
        <p:blipFill>
          <a:blip r:embed="rId4">
            <a:alphaModFix/>
          </a:blip>
          <a:stretch>
            <a:fillRect/>
          </a:stretch>
        </p:blipFill>
        <p:spPr>
          <a:xfrm>
            <a:off x="683559" y="2999716"/>
            <a:ext cx="224200" cy="22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nvSpPr>
        <p:spPr>
          <a:xfrm>
            <a:off x="0" y="2270400"/>
            <a:ext cx="9144000" cy="6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Roboto"/>
                <a:ea typeface="Roboto"/>
                <a:cs typeface="Roboto"/>
                <a:sym typeface="Roboto"/>
                <a:hlinkClick r:id="rId3"/>
              </a:rPr>
              <a:t>https://es6console.com/</a:t>
            </a:r>
            <a:endParaRPr sz="2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